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Black"/>
      <p:regular r:id="rId17"/>
    </p:embeddedFont>
    <p:embeddedFont>
      <p:font typeface="Montserrat Black"/>
      <p:regular r:id="rId18"/>
    </p:embeddedFont>
    <p:embeddedFont>
      <p:font typeface="Inconsolata"/>
      <p:regular r:id="rId19"/>
    </p:embeddedFont>
    <p:embeddedFont>
      <p:font typeface="Inconsolat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04899"/>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TradeRecon AI</a:t>
            </a:r>
            <a:endParaRPr lang="en-US" sz="4450" dirty="0"/>
          </a:p>
        </p:txBody>
      </p:sp>
      <p:sp>
        <p:nvSpPr>
          <p:cNvPr id="4" name="Text 1"/>
          <p:cNvSpPr/>
          <p:nvPr/>
        </p:nvSpPr>
        <p:spPr>
          <a:xfrm>
            <a:off x="6280190" y="3804404"/>
            <a:ext cx="627185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AI-Powered Trade Reconciliation System</a:t>
            </a:r>
            <a:endParaRPr lang="en-US" sz="2200" dirty="0"/>
          </a:p>
        </p:txBody>
      </p:sp>
      <p:sp>
        <p:nvSpPr>
          <p:cNvPr id="5" name="Text 2"/>
          <p:cNvSpPr/>
          <p:nvPr/>
        </p:nvSpPr>
        <p:spPr>
          <a:xfrm>
            <a:off x="6280190" y="4498896"/>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Intelligent automation for faster, safer, and audit-ready financial operations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8149" y="804863"/>
            <a:ext cx="7820501" cy="3545443"/>
          </a:xfrm>
          <a:prstGeom prst="rect">
            <a:avLst/>
          </a:prstGeom>
          <a:noFill/>
          <a:ln/>
        </p:spPr>
        <p:txBody>
          <a:bodyPr wrap="square" lIns="0" tIns="0" rIns="0" bIns="0" rtlCol="0" anchor="t"/>
          <a:lstStyle/>
          <a:p>
            <a:pPr algn="l" indent="0" marL="0">
              <a:lnSpc>
                <a:spcPts val="9300"/>
              </a:lnSpc>
              <a:buNone/>
            </a:pPr>
            <a:r>
              <a:rPr lang="en-US" sz="7400" b="1" dirty="0">
                <a:solidFill>
                  <a:srgbClr val="151617"/>
                </a:solidFill>
                <a:latin typeface="Montserrat Black" pitchFamily="34" charset="0"/>
                <a:ea typeface="Montserrat Black" pitchFamily="34" charset="-122"/>
                <a:cs typeface="Montserrat Black" pitchFamily="34" charset="-120"/>
              </a:rPr>
              <a:t>The Future of Trade Reconciliation</a:t>
            </a:r>
            <a:endParaRPr lang="en-US" sz="7400" dirty="0"/>
          </a:p>
        </p:txBody>
      </p:sp>
      <p:sp>
        <p:nvSpPr>
          <p:cNvPr id="4" name="Text 1"/>
          <p:cNvSpPr/>
          <p:nvPr/>
        </p:nvSpPr>
        <p:spPr>
          <a:xfrm>
            <a:off x="6431756" y="4846558"/>
            <a:ext cx="7536894" cy="1209675"/>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TradeRecon AI brings </a:t>
            </a:r>
            <a:pPr algn="l" indent="0" marL="0">
              <a:lnSpc>
                <a:spcPts val="2350"/>
              </a:lnSpc>
              <a:buNone/>
            </a:pPr>
            <a:r>
              <a:rPr lang="en-US" sz="1450" dirty="0">
                <a:solidFill>
                  <a:srgbClr val="151617"/>
                </a:solidFill>
                <a:highlight>
                  <a:srgbClr val="F2DED0"/>
                </a:highlight>
                <a:latin typeface="Inconsolata" pitchFamily="34" charset="0"/>
                <a:ea typeface="Inconsolata" pitchFamily="34" charset="-122"/>
                <a:cs typeface="Inconsolata" pitchFamily="34" charset="-120"/>
              </a:rPr>
              <a:t>intelligent automation</a:t>
            </a:r>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 to trade reconciliation—transforming financial operations to be faster, safer, and audit-ready. By combining precise matching with advanced AI reasoning, we're setting a new standard for operational excellence in financial services.</a:t>
            </a:r>
            <a:endParaRPr lang="en-US" sz="1450" dirty="0"/>
          </a:p>
        </p:txBody>
      </p:sp>
      <p:sp>
        <p:nvSpPr>
          <p:cNvPr id="5" name="Shape 2"/>
          <p:cNvSpPr/>
          <p:nvPr/>
        </p:nvSpPr>
        <p:spPr>
          <a:xfrm>
            <a:off x="6148149" y="4633913"/>
            <a:ext cx="22860" cy="1634966"/>
          </a:xfrm>
          <a:prstGeom prst="rect">
            <a:avLst/>
          </a:prstGeom>
          <a:solidFill>
            <a:srgbClr val="151617"/>
          </a:solidFill>
          <a:ln/>
        </p:spPr>
      </p:sp>
      <p:sp>
        <p:nvSpPr>
          <p:cNvPr id="6" name="Shape 3"/>
          <p:cNvSpPr/>
          <p:nvPr/>
        </p:nvSpPr>
        <p:spPr>
          <a:xfrm>
            <a:off x="6148149" y="6576068"/>
            <a:ext cx="7820501" cy="31194"/>
          </a:xfrm>
          <a:prstGeom prst="rect">
            <a:avLst/>
          </a:prstGeom>
          <a:solidFill>
            <a:srgbClr val="151617">
              <a:alpha val="50000"/>
            </a:srgbClr>
          </a:solidFill>
          <a:ln/>
        </p:spPr>
      </p:sp>
      <p:sp>
        <p:nvSpPr>
          <p:cNvPr id="7" name="Text 4"/>
          <p:cNvSpPr/>
          <p:nvPr/>
        </p:nvSpPr>
        <p:spPr>
          <a:xfrm>
            <a:off x="6148149" y="6819900"/>
            <a:ext cx="7820501" cy="604838"/>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Ready to revolutionize your trade reconciliation process? Experience the power of AI-driven financial operations today.</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38632"/>
            <a:ext cx="11710868"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The Challenge of Trade Reconciliation</a:t>
            </a:r>
            <a:endParaRPr lang="en-US" sz="4450" dirty="0"/>
          </a:p>
        </p:txBody>
      </p:sp>
      <p:sp>
        <p:nvSpPr>
          <p:cNvPr id="3" name="Text 1"/>
          <p:cNvSpPr/>
          <p:nvPr/>
        </p:nvSpPr>
        <p:spPr>
          <a:xfrm>
            <a:off x="793790" y="2714387"/>
            <a:ext cx="5084445" cy="425291"/>
          </a:xfrm>
          <a:prstGeom prst="rect">
            <a:avLst/>
          </a:prstGeom>
          <a:noFill/>
          <a:ln/>
        </p:spPr>
        <p:txBody>
          <a:bodyPr wrap="none" lIns="0" tIns="0" rIns="0" bIns="0" rtlCol="0" anchor="t"/>
          <a:lstStyle/>
          <a:p>
            <a:pPr algn="l" indent="0" marL="0">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Manual Process Limitations</a:t>
            </a:r>
            <a:endParaRPr lang="en-US" sz="2650" dirty="0"/>
          </a:p>
        </p:txBody>
      </p:sp>
      <p:sp>
        <p:nvSpPr>
          <p:cNvPr id="4" name="Text 2"/>
          <p:cNvSpPr/>
          <p:nvPr/>
        </p:nvSpPr>
        <p:spPr>
          <a:xfrm>
            <a:off x="793790" y="3366492"/>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Financial institutions process thousands of trades daily across multiple brokers and exchanges. Traditional manual reconciliation creates significant operational bottlenecks and compliance risks.</a:t>
            </a:r>
            <a:endParaRPr lang="en-US" sz="1750" dirty="0"/>
          </a:p>
        </p:txBody>
      </p:sp>
      <p:sp>
        <p:nvSpPr>
          <p:cNvPr id="5" name="Text 3"/>
          <p:cNvSpPr/>
          <p:nvPr/>
        </p:nvSpPr>
        <p:spPr>
          <a:xfrm>
            <a:off x="793790" y="502217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Time-intensive matching processes</a:t>
            </a:r>
            <a:endParaRPr lang="en-US" sz="1750" dirty="0"/>
          </a:p>
        </p:txBody>
      </p:sp>
      <p:sp>
        <p:nvSpPr>
          <p:cNvPr id="6" name="Text 4"/>
          <p:cNvSpPr/>
          <p:nvPr/>
        </p:nvSpPr>
        <p:spPr>
          <a:xfrm>
            <a:off x="793790" y="54643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Human error in data interpretation</a:t>
            </a:r>
            <a:endParaRPr lang="en-US" sz="1750" dirty="0"/>
          </a:p>
        </p:txBody>
      </p:sp>
      <p:sp>
        <p:nvSpPr>
          <p:cNvPr id="7" name="Text 5"/>
          <p:cNvSpPr/>
          <p:nvPr/>
        </p:nvSpPr>
        <p:spPr>
          <a:xfrm>
            <a:off x="793790" y="590657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Inconsistent documentation standards</a:t>
            </a:r>
            <a:endParaRPr lang="en-US" sz="1750" dirty="0"/>
          </a:p>
        </p:txBody>
      </p:sp>
      <p:sp>
        <p:nvSpPr>
          <p:cNvPr id="8" name="Text 6"/>
          <p:cNvSpPr/>
          <p:nvPr/>
        </p:nvSpPr>
        <p:spPr>
          <a:xfrm>
            <a:off x="793790" y="634877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Delayed exception resolution</a:t>
            </a:r>
            <a:endParaRPr lang="en-US" sz="1750" dirty="0"/>
          </a:p>
        </p:txBody>
      </p:sp>
      <p:sp>
        <p:nvSpPr>
          <p:cNvPr id="9" name="Text 7"/>
          <p:cNvSpPr/>
          <p:nvPr/>
        </p:nvSpPr>
        <p:spPr>
          <a:xfrm>
            <a:off x="7599521" y="2714387"/>
            <a:ext cx="3741777" cy="425291"/>
          </a:xfrm>
          <a:prstGeom prst="rect">
            <a:avLst/>
          </a:prstGeom>
          <a:noFill/>
          <a:ln/>
        </p:spPr>
        <p:txBody>
          <a:bodyPr wrap="none" lIns="0" tIns="0" rIns="0" bIns="0" rtlCol="0" anchor="t"/>
          <a:lstStyle/>
          <a:p>
            <a:pPr algn="l" indent="0" marL="0">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System Deficiencies</a:t>
            </a:r>
            <a:endParaRPr lang="en-US" sz="2650" dirty="0"/>
          </a:p>
        </p:txBody>
      </p:sp>
      <p:sp>
        <p:nvSpPr>
          <p:cNvPr id="10" name="Text 8"/>
          <p:cNvSpPr/>
          <p:nvPr/>
        </p:nvSpPr>
        <p:spPr>
          <a:xfrm>
            <a:off x="7599521" y="3366492"/>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Even automated systems struggle with the complexity of modern trading environments, leaving critical gaps in operational integrity.</a:t>
            </a:r>
            <a:endParaRPr lang="en-US" sz="1750" dirty="0"/>
          </a:p>
        </p:txBody>
      </p:sp>
      <p:sp>
        <p:nvSpPr>
          <p:cNvPr id="11" name="Text 9"/>
          <p:cNvSpPr/>
          <p:nvPr/>
        </p:nvSpPr>
        <p:spPr>
          <a:xfrm>
            <a:off x="7599521" y="46592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Complex mismatch scenarios</a:t>
            </a:r>
            <a:endParaRPr lang="en-US" sz="1750" dirty="0"/>
          </a:p>
        </p:txBody>
      </p:sp>
      <p:sp>
        <p:nvSpPr>
          <p:cNvPr id="12" name="Text 10"/>
          <p:cNvSpPr/>
          <p:nvPr/>
        </p:nvSpPr>
        <p:spPr>
          <a:xfrm>
            <a:off x="7599521" y="510147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Missing trade detection failures</a:t>
            </a:r>
            <a:endParaRPr lang="en-US" sz="1750" dirty="0"/>
          </a:p>
        </p:txBody>
      </p:sp>
      <p:sp>
        <p:nvSpPr>
          <p:cNvPr id="13" name="Text 11"/>
          <p:cNvSpPr/>
          <p:nvPr/>
        </p:nvSpPr>
        <p:spPr>
          <a:xfrm>
            <a:off x="7599521" y="554366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Limited root-cause analysis</a:t>
            </a:r>
            <a:endParaRPr lang="en-US" sz="1750" dirty="0"/>
          </a:p>
        </p:txBody>
      </p:sp>
      <p:sp>
        <p:nvSpPr>
          <p:cNvPr id="14" name="Text 12"/>
          <p:cNvSpPr/>
          <p:nvPr/>
        </p:nvSpPr>
        <p:spPr>
          <a:xfrm>
            <a:off x="7599521" y="598586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Poor regulatory reporting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23586"/>
          </a:xfrm>
          <a:prstGeom prst="rect">
            <a:avLst/>
          </a:prstGeom>
        </p:spPr>
      </p:pic>
      <p:sp>
        <p:nvSpPr>
          <p:cNvPr id="3" name="Text 0"/>
          <p:cNvSpPr/>
          <p:nvPr/>
        </p:nvSpPr>
        <p:spPr>
          <a:xfrm>
            <a:off x="566499" y="2596277"/>
            <a:ext cx="5920264" cy="505778"/>
          </a:xfrm>
          <a:prstGeom prst="rect">
            <a:avLst/>
          </a:prstGeom>
          <a:noFill/>
          <a:ln/>
        </p:spPr>
        <p:txBody>
          <a:bodyPr wrap="none" lIns="0" tIns="0" rIns="0" bIns="0" rtlCol="0" anchor="t"/>
          <a:lstStyle/>
          <a:p>
            <a:pPr algn="l" indent="0" marL="0">
              <a:lnSpc>
                <a:spcPts val="3950"/>
              </a:lnSpc>
              <a:buNone/>
            </a:pPr>
            <a:r>
              <a:rPr lang="en-US" sz="3150" b="1" dirty="0">
                <a:solidFill>
                  <a:srgbClr val="151617"/>
                </a:solidFill>
                <a:latin typeface="Montserrat Black" pitchFamily="34" charset="0"/>
                <a:ea typeface="Montserrat Black" pitchFamily="34" charset="-122"/>
                <a:cs typeface="Montserrat Black" pitchFamily="34" charset="-120"/>
              </a:rPr>
              <a:t>Introducing TradeRecon AI</a:t>
            </a:r>
            <a:endParaRPr lang="en-US" sz="3150" dirty="0"/>
          </a:p>
        </p:txBody>
      </p:sp>
      <p:sp>
        <p:nvSpPr>
          <p:cNvPr id="4" name="Text 1"/>
          <p:cNvSpPr/>
          <p:nvPr/>
        </p:nvSpPr>
        <p:spPr>
          <a:xfrm>
            <a:off x="566499" y="3344823"/>
            <a:ext cx="13497401" cy="518160"/>
          </a:xfrm>
          <a:prstGeom prst="rect">
            <a:avLst/>
          </a:prstGeom>
          <a:noFill/>
          <a:ln/>
        </p:spPr>
        <p:txBody>
          <a:bodyPr wrap="squar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A fully automated trade reconciliation platform powered by advanced AI technology that transforms how financial institutions manage trade matching, exception handling, and compliance reporting.</a:t>
            </a:r>
            <a:endParaRPr lang="en-US" sz="1250" dirty="0"/>
          </a:p>
        </p:txBody>
      </p:sp>
      <p:sp>
        <p:nvSpPr>
          <p:cNvPr id="5" name="Shape 2"/>
          <p:cNvSpPr/>
          <p:nvPr/>
        </p:nvSpPr>
        <p:spPr>
          <a:xfrm>
            <a:off x="566499" y="4045029"/>
            <a:ext cx="6667738" cy="1854518"/>
          </a:xfrm>
          <a:prstGeom prst="roundRect">
            <a:avLst>
              <a:gd name="adj" fmla="val 493"/>
            </a:avLst>
          </a:prstGeom>
          <a:solidFill>
            <a:srgbClr val="F8ECE4"/>
          </a:solidFill>
          <a:ln w="7620">
            <a:solidFill>
              <a:srgbClr val="151617"/>
            </a:solidFill>
            <a:prstDash val="solid"/>
          </a:ln>
          <a:effectLst>
            <a:outerShdw sx="100000" sy="100000" kx="0" ky="0" algn="bl" rotWithShape="0" blurRad="0" dist="13970" dir="2700000">
              <a:srgbClr val="151617">
                <a:alpha val="100000"/>
              </a:srgbClr>
            </a:outerShdw>
          </a:effectLst>
        </p:spPr>
      </p:sp>
      <p:sp>
        <p:nvSpPr>
          <p:cNvPr id="6" name="Shape 3"/>
          <p:cNvSpPr/>
          <p:nvPr/>
        </p:nvSpPr>
        <p:spPr>
          <a:xfrm>
            <a:off x="735925" y="4214455"/>
            <a:ext cx="485656" cy="485656"/>
          </a:xfrm>
          <a:prstGeom prst="roundRect">
            <a:avLst>
              <a:gd name="adj" fmla="val 18826259"/>
            </a:avLst>
          </a:prstGeom>
          <a:solidFill>
            <a:srgbClr val="151617"/>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9513" y="4347924"/>
            <a:ext cx="218480" cy="218480"/>
          </a:xfrm>
          <a:prstGeom prst="rect">
            <a:avLst/>
          </a:prstGeom>
        </p:spPr>
      </p:pic>
      <p:sp>
        <p:nvSpPr>
          <p:cNvPr id="8" name="Text 4"/>
          <p:cNvSpPr/>
          <p:nvPr/>
        </p:nvSpPr>
        <p:spPr>
          <a:xfrm>
            <a:off x="735925" y="4861917"/>
            <a:ext cx="2023586" cy="253008"/>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Precise Matching</a:t>
            </a:r>
            <a:endParaRPr lang="en-US" sz="1550" dirty="0"/>
          </a:p>
        </p:txBody>
      </p:sp>
      <p:sp>
        <p:nvSpPr>
          <p:cNvPr id="9" name="Text 5"/>
          <p:cNvSpPr/>
          <p:nvPr/>
        </p:nvSpPr>
        <p:spPr>
          <a:xfrm>
            <a:off x="735925" y="5211961"/>
            <a:ext cx="6328886" cy="518160"/>
          </a:xfrm>
          <a:prstGeom prst="rect">
            <a:avLst/>
          </a:prstGeom>
          <a:noFill/>
          <a:ln/>
        </p:spPr>
        <p:txBody>
          <a:bodyPr wrap="squar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Automated broker vs. exchange trade comparison with intelligent field validation</a:t>
            </a:r>
            <a:endParaRPr lang="en-US" sz="1250" dirty="0"/>
          </a:p>
        </p:txBody>
      </p:sp>
      <p:sp>
        <p:nvSpPr>
          <p:cNvPr id="10" name="Shape 6"/>
          <p:cNvSpPr/>
          <p:nvPr/>
        </p:nvSpPr>
        <p:spPr>
          <a:xfrm>
            <a:off x="7396043" y="4045029"/>
            <a:ext cx="6667857" cy="1854518"/>
          </a:xfrm>
          <a:prstGeom prst="roundRect">
            <a:avLst>
              <a:gd name="adj" fmla="val 493"/>
            </a:avLst>
          </a:prstGeom>
          <a:solidFill>
            <a:srgbClr val="F8ECE4"/>
          </a:solidFill>
          <a:ln w="7620">
            <a:solidFill>
              <a:srgbClr val="151617"/>
            </a:solidFill>
            <a:prstDash val="solid"/>
          </a:ln>
          <a:effectLst>
            <a:outerShdw sx="100000" sy="100000" kx="0" ky="0" algn="bl" rotWithShape="0" blurRad="0" dist="13970" dir="2700000">
              <a:srgbClr val="151617">
                <a:alpha val="100000"/>
              </a:srgbClr>
            </a:outerShdw>
          </a:effectLst>
        </p:spPr>
      </p:sp>
      <p:sp>
        <p:nvSpPr>
          <p:cNvPr id="11" name="Shape 7"/>
          <p:cNvSpPr/>
          <p:nvPr/>
        </p:nvSpPr>
        <p:spPr>
          <a:xfrm>
            <a:off x="7565469" y="4214455"/>
            <a:ext cx="485656" cy="485656"/>
          </a:xfrm>
          <a:prstGeom prst="roundRect">
            <a:avLst>
              <a:gd name="adj" fmla="val 18826259"/>
            </a:avLst>
          </a:prstGeom>
          <a:solidFill>
            <a:srgbClr val="151617"/>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9058" y="4347924"/>
            <a:ext cx="218480" cy="218480"/>
          </a:xfrm>
          <a:prstGeom prst="rect">
            <a:avLst/>
          </a:prstGeom>
        </p:spPr>
      </p:pic>
      <p:sp>
        <p:nvSpPr>
          <p:cNvPr id="13" name="Text 8"/>
          <p:cNvSpPr/>
          <p:nvPr/>
        </p:nvSpPr>
        <p:spPr>
          <a:xfrm>
            <a:off x="7565469" y="4861917"/>
            <a:ext cx="2245400" cy="253008"/>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Exception Detection</a:t>
            </a:r>
            <a:endParaRPr lang="en-US" sz="1550" dirty="0"/>
          </a:p>
        </p:txBody>
      </p:sp>
      <p:sp>
        <p:nvSpPr>
          <p:cNvPr id="14" name="Text 9"/>
          <p:cNvSpPr/>
          <p:nvPr/>
        </p:nvSpPr>
        <p:spPr>
          <a:xfrm>
            <a:off x="7565469" y="5211961"/>
            <a:ext cx="6329005" cy="259080"/>
          </a:xfrm>
          <a:prstGeom prst="rect">
            <a:avLst/>
          </a:prstGeom>
          <a:noFill/>
          <a:ln/>
        </p:spPr>
        <p:txBody>
          <a:bodyPr wrap="non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Identifies mismatches, missing trades, and anomalies in real-time</a:t>
            </a:r>
            <a:endParaRPr lang="en-US" sz="1250" dirty="0"/>
          </a:p>
        </p:txBody>
      </p:sp>
      <p:sp>
        <p:nvSpPr>
          <p:cNvPr id="15" name="Shape 10"/>
          <p:cNvSpPr/>
          <p:nvPr/>
        </p:nvSpPr>
        <p:spPr>
          <a:xfrm>
            <a:off x="566499" y="6061353"/>
            <a:ext cx="6667738" cy="1595438"/>
          </a:xfrm>
          <a:prstGeom prst="roundRect">
            <a:avLst>
              <a:gd name="adj" fmla="val 573"/>
            </a:avLst>
          </a:prstGeom>
          <a:solidFill>
            <a:srgbClr val="F8ECE4"/>
          </a:solidFill>
          <a:ln w="7620">
            <a:solidFill>
              <a:srgbClr val="151617"/>
            </a:solidFill>
            <a:prstDash val="solid"/>
          </a:ln>
          <a:effectLst>
            <a:outerShdw sx="100000" sy="100000" kx="0" ky="0" algn="bl" rotWithShape="0" blurRad="0" dist="13970" dir="2700000">
              <a:srgbClr val="151617">
                <a:alpha val="100000"/>
              </a:srgbClr>
            </a:outerShdw>
          </a:effectLst>
        </p:spPr>
      </p:sp>
      <p:sp>
        <p:nvSpPr>
          <p:cNvPr id="16" name="Shape 11"/>
          <p:cNvSpPr/>
          <p:nvPr/>
        </p:nvSpPr>
        <p:spPr>
          <a:xfrm>
            <a:off x="735925" y="6230779"/>
            <a:ext cx="485656" cy="485656"/>
          </a:xfrm>
          <a:prstGeom prst="roundRect">
            <a:avLst>
              <a:gd name="adj" fmla="val 18826259"/>
            </a:avLst>
          </a:prstGeom>
          <a:solidFill>
            <a:srgbClr val="151617"/>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9513" y="6364248"/>
            <a:ext cx="218480" cy="218480"/>
          </a:xfrm>
          <a:prstGeom prst="rect">
            <a:avLst/>
          </a:prstGeom>
        </p:spPr>
      </p:pic>
      <p:sp>
        <p:nvSpPr>
          <p:cNvPr id="18" name="Text 12"/>
          <p:cNvSpPr/>
          <p:nvPr/>
        </p:nvSpPr>
        <p:spPr>
          <a:xfrm>
            <a:off x="735925" y="6878241"/>
            <a:ext cx="2023586" cy="253008"/>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AI Intelligence</a:t>
            </a:r>
            <a:endParaRPr lang="en-US" sz="1550" dirty="0"/>
          </a:p>
        </p:txBody>
      </p:sp>
      <p:sp>
        <p:nvSpPr>
          <p:cNvPr id="19" name="Text 13"/>
          <p:cNvSpPr/>
          <p:nvPr/>
        </p:nvSpPr>
        <p:spPr>
          <a:xfrm>
            <a:off x="735925" y="7228284"/>
            <a:ext cx="6328886" cy="259080"/>
          </a:xfrm>
          <a:prstGeom prst="rect">
            <a:avLst/>
          </a:prstGeom>
          <a:noFill/>
          <a:ln/>
        </p:spPr>
        <p:txBody>
          <a:bodyPr wrap="non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Single-call LLM analysis provides root-cause insights and recommendations</a:t>
            </a:r>
            <a:endParaRPr lang="en-US" sz="1250" dirty="0"/>
          </a:p>
        </p:txBody>
      </p:sp>
      <p:sp>
        <p:nvSpPr>
          <p:cNvPr id="20" name="Shape 14"/>
          <p:cNvSpPr/>
          <p:nvPr/>
        </p:nvSpPr>
        <p:spPr>
          <a:xfrm>
            <a:off x="7396043" y="6061353"/>
            <a:ext cx="6667857" cy="1595438"/>
          </a:xfrm>
          <a:prstGeom prst="roundRect">
            <a:avLst>
              <a:gd name="adj" fmla="val 573"/>
            </a:avLst>
          </a:prstGeom>
          <a:solidFill>
            <a:srgbClr val="F8ECE4"/>
          </a:solidFill>
          <a:ln w="7620">
            <a:solidFill>
              <a:srgbClr val="151617"/>
            </a:solidFill>
            <a:prstDash val="solid"/>
          </a:ln>
          <a:effectLst>
            <a:outerShdw sx="100000" sy="100000" kx="0" ky="0" algn="bl" rotWithShape="0" blurRad="0" dist="13970" dir="2700000">
              <a:srgbClr val="151617">
                <a:alpha val="100000"/>
              </a:srgbClr>
            </a:outerShdw>
          </a:effectLst>
        </p:spPr>
      </p:sp>
      <p:sp>
        <p:nvSpPr>
          <p:cNvPr id="21" name="Shape 15"/>
          <p:cNvSpPr/>
          <p:nvPr/>
        </p:nvSpPr>
        <p:spPr>
          <a:xfrm>
            <a:off x="7565469" y="6230779"/>
            <a:ext cx="485656" cy="485656"/>
          </a:xfrm>
          <a:prstGeom prst="roundRect">
            <a:avLst>
              <a:gd name="adj" fmla="val 18826259"/>
            </a:avLst>
          </a:prstGeom>
          <a:solidFill>
            <a:srgbClr val="151617"/>
          </a:solidFill>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9058" y="6364248"/>
            <a:ext cx="218480" cy="218480"/>
          </a:xfrm>
          <a:prstGeom prst="rect">
            <a:avLst/>
          </a:prstGeom>
        </p:spPr>
      </p:pic>
      <p:sp>
        <p:nvSpPr>
          <p:cNvPr id="23" name="Text 16"/>
          <p:cNvSpPr/>
          <p:nvPr/>
        </p:nvSpPr>
        <p:spPr>
          <a:xfrm>
            <a:off x="7565469" y="6878241"/>
            <a:ext cx="2040493" cy="253008"/>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Compliance Ready</a:t>
            </a:r>
            <a:endParaRPr lang="en-US" sz="1550" dirty="0"/>
          </a:p>
        </p:txBody>
      </p:sp>
      <p:sp>
        <p:nvSpPr>
          <p:cNvPr id="24" name="Text 17"/>
          <p:cNvSpPr/>
          <p:nvPr/>
        </p:nvSpPr>
        <p:spPr>
          <a:xfrm>
            <a:off x="7565469" y="7228284"/>
            <a:ext cx="6329005" cy="259080"/>
          </a:xfrm>
          <a:prstGeom prst="rect">
            <a:avLst/>
          </a:prstGeom>
          <a:noFill/>
          <a:ln/>
        </p:spPr>
        <p:txBody>
          <a:bodyPr wrap="non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Generates audit-friendly reports with full traceability and documentation</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9011" y="667941"/>
            <a:ext cx="5652611" cy="588407"/>
          </a:xfrm>
          <a:prstGeom prst="rect">
            <a:avLst/>
          </a:prstGeom>
          <a:noFill/>
          <a:ln/>
        </p:spPr>
        <p:txBody>
          <a:bodyPr wrap="none" lIns="0" tIns="0" rIns="0" bIns="0" rtlCol="0" anchor="t"/>
          <a:lstStyle/>
          <a:p>
            <a:pPr algn="l" indent="0" marL="0">
              <a:lnSpc>
                <a:spcPts val="4600"/>
              </a:lnSpc>
              <a:buNone/>
            </a:pPr>
            <a:r>
              <a:rPr lang="en-US" sz="3700" b="1" dirty="0">
                <a:solidFill>
                  <a:srgbClr val="151617"/>
                </a:solidFill>
                <a:latin typeface="Montserrat Black" pitchFamily="34" charset="0"/>
                <a:ea typeface="Montserrat Black" pitchFamily="34" charset="-122"/>
                <a:cs typeface="Montserrat Black" pitchFamily="34" charset="-120"/>
              </a:rPr>
              <a:t>AI Intelligence Engine</a:t>
            </a:r>
            <a:endParaRPr lang="en-US" sz="3700" dirty="0"/>
          </a:p>
        </p:txBody>
      </p:sp>
      <p:sp>
        <p:nvSpPr>
          <p:cNvPr id="3" name="Text 1"/>
          <p:cNvSpPr/>
          <p:nvPr/>
        </p:nvSpPr>
        <p:spPr>
          <a:xfrm>
            <a:off x="659011" y="1331595"/>
            <a:ext cx="4187071" cy="294203"/>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One Unified Analysis Framework</a:t>
            </a:r>
            <a:endParaRPr lang="en-US" sz="1850" dirty="0"/>
          </a:p>
        </p:txBody>
      </p:sp>
      <p:sp>
        <p:nvSpPr>
          <p:cNvPr id="4" name="Text 2"/>
          <p:cNvSpPr/>
          <p:nvPr/>
        </p:nvSpPr>
        <p:spPr>
          <a:xfrm>
            <a:off x="659011" y="1908215"/>
            <a:ext cx="13312378" cy="602694"/>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Unlike traditional systems requiring multiple tools and manual interpretation, TradeRecon AI uses a single structured AI engine to deliver comprehensive insights for every exception detected during reconciliation.</a:t>
            </a:r>
            <a:endParaRPr lang="en-US" sz="1450" dirty="0"/>
          </a:p>
        </p:txBody>
      </p:sp>
      <p:sp>
        <p:nvSpPr>
          <p:cNvPr id="5" name="Text 3"/>
          <p:cNvSpPr/>
          <p:nvPr/>
        </p:nvSpPr>
        <p:spPr>
          <a:xfrm>
            <a:off x="659011" y="2722721"/>
            <a:ext cx="188238" cy="23538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Montserrat Light" pitchFamily="34" charset="0"/>
                <a:ea typeface="Montserrat Light" pitchFamily="34" charset="-122"/>
                <a:cs typeface="Montserrat Light" pitchFamily="34" charset="-120"/>
              </a:rPr>
              <a:t>01</a:t>
            </a:r>
            <a:endParaRPr lang="en-US" sz="1450" dirty="0"/>
          </a:p>
        </p:txBody>
      </p:sp>
      <p:sp>
        <p:nvSpPr>
          <p:cNvPr id="6" name="Shape 4"/>
          <p:cNvSpPr/>
          <p:nvPr/>
        </p:nvSpPr>
        <p:spPr>
          <a:xfrm>
            <a:off x="659011" y="3019901"/>
            <a:ext cx="6562011" cy="22860"/>
          </a:xfrm>
          <a:prstGeom prst="rect">
            <a:avLst/>
          </a:prstGeom>
          <a:solidFill>
            <a:srgbClr val="151617"/>
          </a:solidFill>
          <a:ln/>
        </p:spPr>
      </p:sp>
      <p:sp>
        <p:nvSpPr>
          <p:cNvPr id="7" name="Text 5"/>
          <p:cNvSpPr/>
          <p:nvPr/>
        </p:nvSpPr>
        <p:spPr>
          <a:xfrm>
            <a:off x="659011" y="3159681"/>
            <a:ext cx="3254097" cy="294203"/>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Root Cause Identification</a:t>
            </a:r>
            <a:endParaRPr lang="en-US" sz="1850" dirty="0"/>
          </a:p>
        </p:txBody>
      </p:sp>
      <p:sp>
        <p:nvSpPr>
          <p:cNvPr id="8" name="Text 6"/>
          <p:cNvSpPr/>
          <p:nvPr/>
        </p:nvSpPr>
        <p:spPr>
          <a:xfrm>
            <a:off x="659011" y="3566755"/>
            <a:ext cx="6562011" cy="602694"/>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Determines the underlying reason for discrepancies with context-aware analysis</a:t>
            </a:r>
            <a:endParaRPr lang="en-US" sz="1450" dirty="0"/>
          </a:p>
        </p:txBody>
      </p:sp>
      <p:sp>
        <p:nvSpPr>
          <p:cNvPr id="9" name="Text 7"/>
          <p:cNvSpPr/>
          <p:nvPr/>
        </p:nvSpPr>
        <p:spPr>
          <a:xfrm>
            <a:off x="7409259" y="2722721"/>
            <a:ext cx="188238" cy="23538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Montserrat Light" pitchFamily="34" charset="0"/>
                <a:ea typeface="Montserrat Light" pitchFamily="34" charset="-122"/>
                <a:cs typeface="Montserrat Light" pitchFamily="34" charset="-120"/>
              </a:rPr>
              <a:t>02</a:t>
            </a:r>
            <a:endParaRPr lang="en-US" sz="1450" dirty="0"/>
          </a:p>
        </p:txBody>
      </p:sp>
      <p:sp>
        <p:nvSpPr>
          <p:cNvPr id="10" name="Shape 8"/>
          <p:cNvSpPr/>
          <p:nvPr/>
        </p:nvSpPr>
        <p:spPr>
          <a:xfrm>
            <a:off x="7409259" y="3019901"/>
            <a:ext cx="6562130" cy="22860"/>
          </a:xfrm>
          <a:prstGeom prst="rect">
            <a:avLst/>
          </a:prstGeom>
          <a:solidFill>
            <a:srgbClr val="151617"/>
          </a:solidFill>
          <a:ln/>
        </p:spPr>
      </p:sp>
      <p:sp>
        <p:nvSpPr>
          <p:cNvPr id="11" name="Text 9"/>
          <p:cNvSpPr/>
          <p:nvPr/>
        </p:nvSpPr>
        <p:spPr>
          <a:xfrm>
            <a:off x="7409259" y="3159681"/>
            <a:ext cx="2848689" cy="294203"/>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Severity Classification</a:t>
            </a:r>
            <a:endParaRPr lang="en-US" sz="1850" dirty="0"/>
          </a:p>
        </p:txBody>
      </p:sp>
      <p:sp>
        <p:nvSpPr>
          <p:cNvPr id="12" name="Text 10"/>
          <p:cNvSpPr/>
          <p:nvPr/>
        </p:nvSpPr>
        <p:spPr>
          <a:xfrm>
            <a:off x="7409259" y="3566755"/>
            <a:ext cx="6562130" cy="602694"/>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Assigns risk levels to prioritize operational response and resource allocation</a:t>
            </a:r>
            <a:endParaRPr lang="en-US" sz="1450" dirty="0"/>
          </a:p>
        </p:txBody>
      </p:sp>
      <p:sp>
        <p:nvSpPr>
          <p:cNvPr id="13" name="Text 11"/>
          <p:cNvSpPr/>
          <p:nvPr/>
        </p:nvSpPr>
        <p:spPr>
          <a:xfrm>
            <a:off x="659011" y="4498896"/>
            <a:ext cx="188238" cy="23538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Montserrat Light" pitchFamily="34" charset="0"/>
                <a:ea typeface="Montserrat Light" pitchFamily="34" charset="-122"/>
                <a:cs typeface="Montserrat Light" pitchFamily="34" charset="-120"/>
              </a:rPr>
              <a:t>03</a:t>
            </a:r>
            <a:endParaRPr lang="en-US" sz="1450" dirty="0"/>
          </a:p>
        </p:txBody>
      </p:sp>
      <p:sp>
        <p:nvSpPr>
          <p:cNvPr id="14" name="Shape 12"/>
          <p:cNvSpPr/>
          <p:nvPr/>
        </p:nvSpPr>
        <p:spPr>
          <a:xfrm>
            <a:off x="659011" y="4796076"/>
            <a:ext cx="6562011" cy="22860"/>
          </a:xfrm>
          <a:prstGeom prst="rect">
            <a:avLst/>
          </a:prstGeom>
          <a:solidFill>
            <a:srgbClr val="151617"/>
          </a:solidFill>
          <a:ln/>
        </p:spPr>
      </p:sp>
      <p:sp>
        <p:nvSpPr>
          <p:cNvPr id="15" name="Text 13"/>
          <p:cNvSpPr/>
          <p:nvPr/>
        </p:nvSpPr>
        <p:spPr>
          <a:xfrm>
            <a:off x="659011" y="4935855"/>
            <a:ext cx="2854047" cy="294203"/>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Fix Recommendations</a:t>
            </a:r>
            <a:endParaRPr lang="en-US" sz="1850" dirty="0"/>
          </a:p>
        </p:txBody>
      </p:sp>
      <p:sp>
        <p:nvSpPr>
          <p:cNvPr id="16" name="Text 14"/>
          <p:cNvSpPr/>
          <p:nvPr/>
        </p:nvSpPr>
        <p:spPr>
          <a:xfrm>
            <a:off x="659011" y="5342930"/>
            <a:ext cx="6562011" cy="602694"/>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Provides actionable remediation steps based on exception type and impact</a:t>
            </a:r>
            <a:endParaRPr lang="en-US" sz="1450" dirty="0"/>
          </a:p>
        </p:txBody>
      </p:sp>
      <p:sp>
        <p:nvSpPr>
          <p:cNvPr id="17" name="Text 15"/>
          <p:cNvSpPr/>
          <p:nvPr/>
        </p:nvSpPr>
        <p:spPr>
          <a:xfrm>
            <a:off x="7409259" y="4498896"/>
            <a:ext cx="188238" cy="23538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Montserrat Light" pitchFamily="34" charset="0"/>
                <a:ea typeface="Montserrat Light" pitchFamily="34" charset="-122"/>
                <a:cs typeface="Montserrat Light" pitchFamily="34" charset="-120"/>
              </a:rPr>
              <a:t>04</a:t>
            </a:r>
            <a:endParaRPr lang="en-US" sz="1450" dirty="0"/>
          </a:p>
        </p:txBody>
      </p:sp>
      <p:sp>
        <p:nvSpPr>
          <p:cNvPr id="18" name="Shape 16"/>
          <p:cNvSpPr/>
          <p:nvPr/>
        </p:nvSpPr>
        <p:spPr>
          <a:xfrm>
            <a:off x="7409259" y="4796076"/>
            <a:ext cx="6562130" cy="22860"/>
          </a:xfrm>
          <a:prstGeom prst="rect">
            <a:avLst/>
          </a:prstGeom>
          <a:solidFill>
            <a:srgbClr val="151617"/>
          </a:solidFill>
          <a:ln/>
        </p:spPr>
      </p:sp>
      <p:sp>
        <p:nvSpPr>
          <p:cNvPr id="19" name="Text 17"/>
          <p:cNvSpPr/>
          <p:nvPr/>
        </p:nvSpPr>
        <p:spPr>
          <a:xfrm>
            <a:off x="7409259" y="4935855"/>
            <a:ext cx="2353866" cy="294203"/>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Risk Assessment</a:t>
            </a:r>
            <a:endParaRPr lang="en-US" sz="1850" dirty="0"/>
          </a:p>
        </p:txBody>
      </p:sp>
      <p:sp>
        <p:nvSpPr>
          <p:cNvPr id="20" name="Text 18"/>
          <p:cNvSpPr/>
          <p:nvPr/>
        </p:nvSpPr>
        <p:spPr>
          <a:xfrm>
            <a:off x="7409259" y="5342930"/>
            <a:ext cx="6562130" cy="602694"/>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Evaluates potential exposure including financial, operational, and regulatory risks</a:t>
            </a:r>
            <a:endParaRPr lang="en-US" sz="1450" dirty="0"/>
          </a:p>
        </p:txBody>
      </p:sp>
      <p:sp>
        <p:nvSpPr>
          <p:cNvPr id="21" name="Text 19"/>
          <p:cNvSpPr/>
          <p:nvPr/>
        </p:nvSpPr>
        <p:spPr>
          <a:xfrm>
            <a:off x="659011" y="6275070"/>
            <a:ext cx="188238" cy="23538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Montserrat Light" pitchFamily="34" charset="0"/>
                <a:ea typeface="Montserrat Light" pitchFamily="34" charset="-122"/>
                <a:cs typeface="Montserrat Light" pitchFamily="34" charset="-120"/>
              </a:rPr>
              <a:t>05</a:t>
            </a:r>
            <a:endParaRPr lang="en-US" sz="1450" dirty="0"/>
          </a:p>
        </p:txBody>
      </p:sp>
      <p:sp>
        <p:nvSpPr>
          <p:cNvPr id="22" name="Shape 20"/>
          <p:cNvSpPr/>
          <p:nvPr/>
        </p:nvSpPr>
        <p:spPr>
          <a:xfrm>
            <a:off x="659011" y="6572250"/>
            <a:ext cx="6562011" cy="22860"/>
          </a:xfrm>
          <a:prstGeom prst="rect">
            <a:avLst/>
          </a:prstGeom>
          <a:solidFill>
            <a:srgbClr val="151617"/>
          </a:solidFill>
          <a:ln/>
        </p:spPr>
      </p:sp>
      <p:sp>
        <p:nvSpPr>
          <p:cNvPr id="23" name="Text 21"/>
          <p:cNvSpPr/>
          <p:nvPr/>
        </p:nvSpPr>
        <p:spPr>
          <a:xfrm>
            <a:off x="659011" y="6712029"/>
            <a:ext cx="2794992" cy="294203"/>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Compliance Summary</a:t>
            </a:r>
            <a:endParaRPr lang="en-US" sz="1850" dirty="0"/>
          </a:p>
        </p:txBody>
      </p:sp>
      <p:sp>
        <p:nvSpPr>
          <p:cNvPr id="24" name="Text 22"/>
          <p:cNvSpPr/>
          <p:nvPr/>
        </p:nvSpPr>
        <p:spPr>
          <a:xfrm>
            <a:off x="659011" y="7119104"/>
            <a:ext cx="6562011" cy="30134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Generates regulatory-aligned documentation with full audit trail</a:t>
            </a:r>
            <a:endParaRPr lang="en-US" sz="1450" dirty="0"/>
          </a:p>
        </p:txBody>
      </p:sp>
      <p:sp>
        <p:nvSpPr>
          <p:cNvPr id="25" name="Text 23"/>
          <p:cNvSpPr/>
          <p:nvPr/>
        </p:nvSpPr>
        <p:spPr>
          <a:xfrm>
            <a:off x="7409259" y="6275070"/>
            <a:ext cx="188238" cy="23538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Montserrat Light" pitchFamily="34" charset="0"/>
                <a:ea typeface="Montserrat Light" pitchFamily="34" charset="-122"/>
                <a:cs typeface="Montserrat Light" pitchFamily="34" charset="-120"/>
              </a:rPr>
              <a:t>06</a:t>
            </a:r>
            <a:endParaRPr lang="en-US" sz="1450" dirty="0"/>
          </a:p>
        </p:txBody>
      </p:sp>
      <p:sp>
        <p:nvSpPr>
          <p:cNvPr id="26" name="Shape 24"/>
          <p:cNvSpPr/>
          <p:nvPr/>
        </p:nvSpPr>
        <p:spPr>
          <a:xfrm>
            <a:off x="7409259" y="6572250"/>
            <a:ext cx="6562130" cy="22860"/>
          </a:xfrm>
          <a:prstGeom prst="rect">
            <a:avLst/>
          </a:prstGeom>
          <a:solidFill>
            <a:srgbClr val="151617"/>
          </a:solidFill>
          <a:ln/>
        </p:spPr>
      </p:sp>
      <p:sp>
        <p:nvSpPr>
          <p:cNvPr id="27" name="Text 25"/>
          <p:cNvSpPr/>
          <p:nvPr/>
        </p:nvSpPr>
        <p:spPr>
          <a:xfrm>
            <a:off x="7409259" y="6712029"/>
            <a:ext cx="2781419" cy="294203"/>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Narrative Explanation</a:t>
            </a:r>
            <a:endParaRPr lang="en-US" sz="1850" dirty="0"/>
          </a:p>
        </p:txBody>
      </p:sp>
      <p:sp>
        <p:nvSpPr>
          <p:cNvPr id="28" name="Text 26"/>
          <p:cNvSpPr/>
          <p:nvPr/>
        </p:nvSpPr>
        <p:spPr>
          <a:xfrm>
            <a:off x="7409259" y="7119104"/>
            <a:ext cx="6562130" cy="30134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Creates human-readable interpretations for stakeholder communication</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85774"/>
          </a:xfrm>
          <a:prstGeom prst="rect">
            <a:avLst/>
          </a:prstGeom>
        </p:spPr>
      </p:pic>
      <p:sp>
        <p:nvSpPr>
          <p:cNvPr id="3" name="Text 0"/>
          <p:cNvSpPr/>
          <p:nvPr/>
        </p:nvSpPr>
        <p:spPr>
          <a:xfrm>
            <a:off x="667941" y="2938820"/>
            <a:ext cx="6431637" cy="596503"/>
          </a:xfrm>
          <a:prstGeom prst="rect">
            <a:avLst/>
          </a:prstGeom>
          <a:noFill/>
          <a:ln/>
        </p:spPr>
        <p:txBody>
          <a:bodyPr wrap="none" lIns="0" tIns="0" rIns="0" bIns="0" rtlCol="0" anchor="t"/>
          <a:lstStyle/>
          <a:p>
            <a:pPr algn="l" indent="0" marL="0">
              <a:lnSpc>
                <a:spcPts val="4650"/>
              </a:lnSpc>
              <a:buNone/>
            </a:pPr>
            <a:r>
              <a:rPr lang="en-US" sz="3750" b="1" dirty="0">
                <a:solidFill>
                  <a:srgbClr val="151617"/>
                </a:solidFill>
                <a:latin typeface="Montserrat Black" pitchFamily="34" charset="0"/>
                <a:ea typeface="Montserrat Black" pitchFamily="34" charset="-122"/>
                <a:cs typeface="Montserrat Black" pitchFamily="34" charset="-120"/>
              </a:rPr>
              <a:t>Core System Capabilities</a:t>
            </a:r>
            <a:endParaRPr lang="en-US" sz="3750" dirty="0"/>
          </a:p>
        </p:txBody>
      </p:sp>
      <p:sp>
        <p:nvSpPr>
          <p:cNvPr id="4" name="Shape 1"/>
          <p:cNvSpPr/>
          <p:nvPr/>
        </p:nvSpPr>
        <p:spPr>
          <a:xfrm>
            <a:off x="667941" y="3821549"/>
            <a:ext cx="4304228" cy="3854887"/>
          </a:xfrm>
          <a:prstGeom prst="roundRect">
            <a:avLst>
              <a:gd name="adj" fmla="val 237"/>
            </a:avLst>
          </a:prstGeom>
          <a:solidFill>
            <a:srgbClr val="F8ECE4"/>
          </a:solidFill>
          <a:ln w="22860">
            <a:solidFill>
              <a:srgbClr val="151617"/>
            </a:solidFill>
            <a:prstDash val="solid"/>
          </a:ln>
          <a:effectLst>
            <a:outerShdw sx="100000" sy="100000" kx="0" ky="0" algn="bl" rotWithShape="0" blurRad="0" dist="17780" dir="2700000">
              <a:srgbClr val="151617">
                <a:alpha val="100000"/>
              </a:srgbClr>
            </a:outerShdw>
          </a:effectLst>
        </p:spPr>
      </p:sp>
      <p:sp>
        <p:nvSpPr>
          <p:cNvPr id="5" name="Shape 2"/>
          <p:cNvSpPr/>
          <p:nvPr/>
        </p:nvSpPr>
        <p:spPr>
          <a:xfrm>
            <a:off x="690801" y="3844409"/>
            <a:ext cx="4258508" cy="572572"/>
          </a:xfrm>
          <a:prstGeom prst="rect">
            <a:avLst/>
          </a:prstGeom>
          <a:solidFill>
            <a:srgbClr val="F8ECE4"/>
          </a:solidFill>
          <a:ln/>
          <a:effectLst>
            <a:outerShdw sx="100000" sy="100000" kx="0" ky="0" algn="bl" rotWithShape="0" blurRad="0" dist="17780" dir="2700000">
              <a:srgbClr val="151617">
                <a:alpha val="100000"/>
              </a:srgbClr>
            </a:outerShdw>
          </a:effectLst>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6882" y="3983712"/>
            <a:ext cx="286226" cy="286226"/>
          </a:xfrm>
          <a:prstGeom prst="rect">
            <a:avLst/>
          </a:prstGeom>
        </p:spPr>
      </p:pic>
      <p:sp>
        <p:nvSpPr>
          <p:cNvPr id="7" name="Text 3"/>
          <p:cNvSpPr/>
          <p:nvPr/>
        </p:nvSpPr>
        <p:spPr>
          <a:xfrm>
            <a:off x="881658" y="4607838"/>
            <a:ext cx="2833926" cy="298252"/>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Reconciliation Engine</a:t>
            </a:r>
            <a:endParaRPr lang="en-US" sz="1850" dirty="0"/>
          </a:p>
        </p:txBody>
      </p:sp>
      <p:sp>
        <p:nvSpPr>
          <p:cNvPr id="8" name="Text 4"/>
          <p:cNvSpPr/>
          <p:nvPr/>
        </p:nvSpPr>
        <p:spPr>
          <a:xfrm>
            <a:off x="881658" y="5020508"/>
            <a:ext cx="3876794" cy="2442210"/>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Performs comprehensive validation of trade records across multiple dimensions. Checks critical fields including trade ID, quantity, price, and timestamps. Intelligently handles numeric drift and time zone differences while maintaining strict accuracy standards.</a:t>
            </a:r>
            <a:endParaRPr lang="en-US" sz="1500" dirty="0"/>
          </a:p>
        </p:txBody>
      </p:sp>
      <p:sp>
        <p:nvSpPr>
          <p:cNvPr id="9" name="Shape 5"/>
          <p:cNvSpPr/>
          <p:nvPr/>
        </p:nvSpPr>
        <p:spPr>
          <a:xfrm>
            <a:off x="5163026" y="3821549"/>
            <a:ext cx="4304228" cy="3854887"/>
          </a:xfrm>
          <a:prstGeom prst="roundRect">
            <a:avLst>
              <a:gd name="adj" fmla="val 237"/>
            </a:avLst>
          </a:prstGeom>
          <a:solidFill>
            <a:srgbClr val="F8ECE4"/>
          </a:solidFill>
          <a:ln w="22860">
            <a:solidFill>
              <a:srgbClr val="151617"/>
            </a:solidFill>
            <a:prstDash val="solid"/>
          </a:ln>
          <a:effectLst>
            <a:outerShdw sx="100000" sy="100000" kx="0" ky="0" algn="bl" rotWithShape="0" blurRad="0" dist="17780" dir="2700000">
              <a:srgbClr val="151617">
                <a:alpha val="100000"/>
              </a:srgbClr>
            </a:outerShdw>
          </a:effectLst>
        </p:spPr>
      </p:sp>
      <p:sp>
        <p:nvSpPr>
          <p:cNvPr id="10" name="Shape 6"/>
          <p:cNvSpPr/>
          <p:nvPr/>
        </p:nvSpPr>
        <p:spPr>
          <a:xfrm>
            <a:off x="5185886" y="3844409"/>
            <a:ext cx="4258508" cy="572572"/>
          </a:xfrm>
          <a:prstGeom prst="rect">
            <a:avLst/>
          </a:prstGeom>
          <a:solidFill>
            <a:srgbClr val="F8ECE4"/>
          </a:solidFill>
          <a:ln/>
          <a:effectLst>
            <a:outerShdw sx="100000" sy="100000" kx="0" ky="0" algn="bl" rotWithShape="0" blurRad="0" dist="17780" dir="2700000">
              <a:srgbClr val="151617">
                <a:alpha val="100000"/>
              </a:srgbClr>
            </a:outerShdw>
          </a:effectLst>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1968" y="3983712"/>
            <a:ext cx="286226" cy="286226"/>
          </a:xfrm>
          <a:prstGeom prst="rect">
            <a:avLst/>
          </a:prstGeom>
        </p:spPr>
      </p:pic>
      <p:sp>
        <p:nvSpPr>
          <p:cNvPr id="12" name="Text 7"/>
          <p:cNvSpPr/>
          <p:nvPr/>
        </p:nvSpPr>
        <p:spPr>
          <a:xfrm>
            <a:off x="5376743" y="4607838"/>
            <a:ext cx="3850124" cy="298252"/>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Compliance Report Generator</a:t>
            </a:r>
            <a:endParaRPr lang="en-US" sz="1850" dirty="0"/>
          </a:p>
        </p:txBody>
      </p:sp>
      <p:sp>
        <p:nvSpPr>
          <p:cNvPr id="13" name="Text 8"/>
          <p:cNvSpPr/>
          <p:nvPr/>
        </p:nvSpPr>
        <p:spPr>
          <a:xfrm>
            <a:off x="5376743" y="5020508"/>
            <a:ext cx="3876794" cy="2442210"/>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Produces audit-friendly documentation that meets regulatory requirements. Reports include full exception detail, AI-driven analysis, remediation tracking, and executive summaries. Exportable in multiple formats for seamless integration with existing workflows.</a:t>
            </a:r>
            <a:endParaRPr lang="en-US" sz="1500" dirty="0"/>
          </a:p>
        </p:txBody>
      </p:sp>
      <p:sp>
        <p:nvSpPr>
          <p:cNvPr id="14" name="Shape 9"/>
          <p:cNvSpPr/>
          <p:nvPr/>
        </p:nvSpPr>
        <p:spPr>
          <a:xfrm>
            <a:off x="9658112" y="3821549"/>
            <a:ext cx="4304228" cy="3854887"/>
          </a:xfrm>
          <a:prstGeom prst="roundRect">
            <a:avLst>
              <a:gd name="adj" fmla="val 237"/>
            </a:avLst>
          </a:prstGeom>
          <a:solidFill>
            <a:srgbClr val="F8ECE4"/>
          </a:solidFill>
          <a:ln w="22860">
            <a:solidFill>
              <a:srgbClr val="151617"/>
            </a:solidFill>
            <a:prstDash val="solid"/>
          </a:ln>
          <a:effectLst>
            <a:outerShdw sx="100000" sy="100000" kx="0" ky="0" algn="bl" rotWithShape="0" blurRad="0" dist="17780" dir="2700000">
              <a:srgbClr val="151617">
                <a:alpha val="100000"/>
              </a:srgbClr>
            </a:outerShdw>
          </a:effectLst>
        </p:spPr>
      </p:sp>
      <p:sp>
        <p:nvSpPr>
          <p:cNvPr id="15" name="Shape 10"/>
          <p:cNvSpPr/>
          <p:nvPr/>
        </p:nvSpPr>
        <p:spPr>
          <a:xfrm>
            <a:off x="9680972" y="3844409"/>
            <a:ext cx="4258508" cy="572572"/>
          </a:xfrm>
          <a:prstGeom prst="rect">
            <a:avLst/>
          </a:prstGeom>
          <a:solidFill>
            <a:srgbClr val="F8ECE4"/>
          </a:solidFill>
          <a:ln/>
          <a:effectLst>
            <a:outerShdw sx="100000" sy="100000" kx="0" ky="0" algn="bl" rotWithShape="0" blurRad="0" dist="17780" dir="2700000">
              <a:srgbClr val="151617">
                <a:alpha val="100000"/>
              </a:srgbClr>
            </a:outerShdw>
          </a:effectLst>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67053" y="3983712"/>
            <a:ext cx="286226" cy="286226"/>
          </a:xfrm>
          <a:prstGeom prst="rect">
            <a:avLst/>
          </a:prstGeom>
        </p:spPr>
      </p:pic>
      <p:sp>
        <p:nvSpPr>
          <p:cNvPr id="17" name="Text 11"/>
          <p:cNvSpPr/>
          <p:nvPr/>
        </p:nvSpPr>
        <p:spPr>
          <a:xfrm>
            <a:off x="9871829" y="4607838"/>
            <a:ext cx="3097768" cy="298252"/>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Streamlit User Interface</a:t>
            </a:r>
            <a:endParaRPr lang="en-US" sz="1850" dirty="0"/>
          </a:p>
        </p:txBody>
      </p:sp>
      <p:sp>
        <p:nvSpPr>
          <p:cNvPr id="18" name="Text 12"/>
          <p:cNvSpPr/>
          <p:nvPr/>
        </p:nvSpPr>
        <p:spPr>
          <a:xfrm>
            <a:off x="9871829" y="5020508"/>
            <a:ext cx="3876794" cy="2442210"/>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Clean, intuitive dashboard for operations teams. Upload CSV files from any source, view real-time reconciliation metrics, explore exception details with drill-down capabilities, trigger AI analysis on-demand, and download complete results in Markdown and JSON formats.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3653" y="663297"/>
            <a:ext cx="5218867" cy="583644"/>
          </a:xfrm>
          <a:prstGeom prst="rect">
            <a:avLst/>
          </a:prstGeom>
          <a:noFill/>
          <a:ln/>
        </p:spPr>
        <p:txBody>
          <a:bodyPr wrap="none" lIns="0" tIns="0" rIns="0" bIns="0" rtlCol="0" anchor="t"/>
          <a:lstStyle/>
          <a:p>
            <a:pPr algn="l" indent="0" marL="0">
              <a:lnSpc>
                <a:spcPts val="4550"/>
              </a:lnSpc>
              <a:buNone/>
            </a:pPr>
            <a:r>
              <a:rPr lang="en-US" sz="3650" b="1" dirty="0">
                <a:solidFill>
                  <a:srgbClr val="151617"/>
                </a:solidFill>
                <a:latin typeface="Montserrat Black" pitchFamily="34" charset="0"/>
                <a:ea typeface="Montserrat Black" pitchFamily="34" charset="-122"/>
                <a:cs typeface="Montserrat Black" pitchFamily="34" charset="-120"/>
              </a:rPr>
              <a:t>System Architecture</a:t>
            </a:r>
            <a:endParaRPr lang="en-US" sz="3650" dirty="0"/>
          </a:p>
        </p:txBody>
      </p:sp>
      <p:sp>
        <p:nvSpPr>
          <p:cNvPr id="3" name="Text 1"/>
          <p:cNvSpPr/>
          <p:nvPr/>
        </p:nvSpPr>
        <p:spPr>
          <a:xfrm>
            <a:off x="653653" y="1321594"/>
            <a:ext cx="5199578" cy="291822"/>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Modular Design for Enterprise Scalability</a:t>
            </a:r>
            <a:endParaRPr lang="en-US" sz="1800" dirty="0"/>
          </a:p>
        </p:txBody>
      </p:sp>
      <p:pic>
        <p:nvPicPr>
          <p:cNvPr id="4" name="Image 0" descr="preencoded.png">    </p:cNvPr>
          <p:cNvPicPr>
            <a:picLocks noChangeAspect="1"/>
          </p:cNvPicPr>
          <p:nvPr/>
        </p:nvPicPr>
        <p:blipFill>
          <a:blip r:embed="rId1"/>
          <a:stretch>
            <a:fillRect/>
          </a:stretch>
        </p:blipFill>
        <p:spPr>
          <a:xfrm>
            <a:off x="653653" y="1893570"/>
            <a:ext cx="6661547" cy="747117"/>
          </a:xfrm>
          <a:prstGeom prst="rect">
            <a:avLst/>
          </a:prstGeom>
        </p:spPr>
      </p:pic>
      <p:sp>
        <p:nvSpPr>
          <p:cNvPr id="5" name="Text 2"/>
          <p:cNvSpPr/>
          <p:nvPr/>
        </p:nvSpPr>
        <p:spPr>
          <a:xfrm>
            <a:off x="840343" y="2827377"/>
            <a:ext cx="2334816" cy="291822"/>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matching.py</a:t>
            </a:r>
            <a:endParaRPr lang="en-US" sz="1800" dirty="0"/>
          </a:p>
        </p:txBody>
      </p:sp>
      <p:sp>
        <p:nvSpPr>
          <p:cNvPr id="6" name="Text 3"/>
          <p:cNvSpPr/>
          <p:nvPr/>
        </p:nvSpPr>
        <p:spPr>
          <a:xfrm>
            <a:off x="840343" y="3231237"/>
            <a:ext cx="6288167" cy="29884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Trade comparison engine and exception generation module</a:t>
            </a:r>
            <a:endParaRPr lang="en-US" sz="1450" dirty="0"/>
          </a:p>
        </p:txBody>
      </p:sp>
      <p:pic>
        <p:nvPicPr>
          <p:cNvPr id="7" name="Image 1" descr="preencoded.png">    </p:cNvPr>
          <p:cNvPicPr>
            <a:picLocks noChangeAspect="1"/>
          </p:cNvPicPr>
          <p:nvPr/>
        </p:nvPicPr>
        <p:blipFill>
          <a:blip r:embed="rId2"/>
          <a:stretch>
            <a:fillRect/>
          </a:stretch>
        </p:blipFill>
        <p:spPr>
          <a:xfrm>
            <a:off x="7315200" y="1893570"/>
            <a:ext cx="6661547" cy="747117"/>
          </a:xfrm>
          <a:prstGeom prst="rect">
            <a:avLst/>
          </a:prstGeom>
        </p:spPr>
      </p:pic>
      <p:sp>
        <p:nvSpPr>
          <p:cNvPr id="8" name="Text 4"/>
          <p:cNvSpPr/>
          <p:nvPr/>
        </p:nvSpPr>
        <p:spPr>
          <a:xfrm>
            <a:off x="7501890" y="2827377"/>
            <a:ext cx="2873454" cy="291822"/>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intelligence_engine.py</a:t>
            </a:r>
            <a:endParaRPr lang="en-US" sz="1800" dirty="0"/>
          </a:p>
        </p:txBody>
      </p:sp>
      <p:sp>
        <p:nvSpPr>
          <p:cNvPr id="9" name="Text 5"/>
          <p:cNvSpPr/>
          <p:nvPr/>
        </p:nvSpPr>
        <p:spPr>
          <a:xfrm>
            <a:off x="7501890" y="3231237"/>
            <a:ext cx="6288167" cy="29884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Single AI reasoning engine for all exception analysis</a:t>
            </a:r>
            <a:endParaRPr lang="en-US" sz="1450" dirty="0"/>
          </a:p>
        </p:txBody>
      </p:sp>
      <p:pic>
        <p:nvPicPr>
          <p:cNvPr id="10" name="Image 2" descr="preencoded.png">    </p:cNvPr>
          <p:cNvPicPr>
            <a:picLocks noChangeAspect="1"/>
          </p:cNvPicPr>
          <p:nvPr/>
        </p:nvPicPr>
        <p:blipFill>
          <a:blip r:embed="rId3"/>
          <a:stretch>
            <a:fillRect/>
          </a:stretch>
        </p:blipFill>
        <p:spPr>
          <a:xfrm>
            <a:off x="653653" y="3716774"/>
            <a:ext cx="6661547" cy="747117"/>
          </a:xfrm>
          <a:prstGeom prst="rect">
            <a:avLst/>
          </a:prstGeom>
        </p:spPr>
      </p:pic>
      <p:sp>
        <p:nvSpPr>
          <p:cNvPr id="11" name="Text 6"/>
          <p:cNvSpPr/>
          <p:nvPr/>
        </p:nvSpPr>
        <p:spPr>
          <a:xfrm>
            <a:off x="840343" y="4650581"/>
            <a:ext cx="2334816" cy="291822"/>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main.py</a:t>
            </a:r>
            <a:endParaRPr lang="en-US" sz="1800" dirty="0"/>
          </a:p>
        </p:txBody>
      </p:sp>
      <p:sp>
        <p:nvSpPr>
          <p:cNvPr id="12" name="Text 7"/>
          <p:cNvSpPr/>
          <p:nvPr/>
        </p:nvSpPr>
        <p:spPr>
          <a:xfrm>
            <a:off x="840343" y="5054441"/>
            <a:ext cx="6288167" cy="29884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Orchestration layer coordinating reconciliation and AI workflows</a:t>
            </a:r>
            <a:endParaRPr lang="en-US" sz="1450" dirty="0"/>
          </a:p>
        </p:txBody>
      </p:sp>
      <p:pic>
        <p:nvPicPr>
          <p:cNvPr id="13" name="Image 3" descr="preencoded.png">    </p:cNvPr>
          <p:cNvPicPr>
            <a:picLocks noChangeAspect="1"/>
          </p:cNvPicPr>
          <p:nvPr/>
        </p:nvPicPr>
        <p:blipFill>
          <a:blip r:embed="rId4"/>
          <a:stretch>
            <a:fillRect/>
          </a:stretch>
        </p:blipFill>
        <p:spPr>
          <a:xfrm>
            <a:off x="7315200" y="3716774"/>
            <a:ext cx="6661547" cy="747117"/>
          </a:xfrm>
          <a:prstGeom prst="rect">
            <a:avLst/>
          </a:prstGeom>
        </p:spPr>
      </p:pic>
      <p:sp>
        <p:nvSpPr>
          <p:cNvPr id="14" name="Text 8"/>
          <p:cNvSpPr/>
          <p:nvPr/>
        </p:nvSpPr>
        <p:spPr>
          <a:xfrm>
            <a:off x="7501890" y="4650581"/>
            <a:ext cx="2334816" cy="291822"/>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app.py</a:t>
            </a:r>
            <a:endParaRPr lang="en-US" sz="1800" dirty="0"/>
          </a:p>
        </p:txBody>
      </p:sp>
      <p:sp>
        <p:nvSpPr>
          <p:cNvPr id="15" name="Text 9"/>
          <p:cNvSpPr/>
          <p:nvPr/>
        </p:nvSpPr>
        <p:spPr>
          <a:xfrm>
            <a:off x="7501890" y="5054441"/>
            <a:ext cx="6288167" cy="298847"/>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Streamlit interface providing user interaction and visualization</a:t>
            </a:r>
            <a:endParaRPr lang="en-US" sz="1450" dirty="0"/>
          </a:p>
        </p:txBody>
      </p:sp>
      <p:sp>
        <p:nvSpPr>
          <p:cNvPr id="16" name="Text 10"/>
          <p:cNvSpPr/>
          <p:nvPr/>
        </p:nvSpPr>
        <p:spPr>
          <a:xfrm>
            <a:off x="653653" y="5936694"/>
            <a:ext cx="2801779" cy="350163"/>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Technology Stack</a:t>
            </a:r>
            <a:endParaRPr lang="en-US" sz="2200" dirty="0"/>
          </a:p>
        </p:txBody>
      </p:sp>
      <p:sp>
        <p:nvSpPr>
          <p:cNvPr id="17" name="Text 11"/>
          <p:cNvSpPr/>
          <p:nvPr/>
        </p:nvSpPr>
        <p:spPr>
          <a:xfrm>
            <a:off x="653653" y="6473547"/>
            <a:ext cx="6433780" cy="298847"/>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151617"/>
                </a:solidFill>
                <a:latin typeface="Inconsolata" pitchFamily="34" charset="0"/>
                <a:ea typeface="Inconsolata" pitchFamily="34" charset="-122"/>
                <a:cs typeface="Inconsolata" pitchFamily="34" charset="-120"/>
              </a:rPr>
              <a:t>Python</a:t>
            </a:r>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 — Core development language</a:t>
            </a:r>
            <a:endParaRPr lang="en-US" sz="1450" dirty="0"/>
          </a:p>
        </p:txBody>
      </p:sp>
      <p:sp>
        <p:nvSpPr>
          <p:cNvPr id="18" name="Text 12"/>
          <p:cNvSpPr/>
          <p:nvPr/>
        </p:nvSpPr>
        <p:spPr>
          <a:xfrm>
            <a:off x="653653" y="6837759"/>
            <a:ext cx="6433780" cy="298847"/>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151617"/>
                </a:solidFill>
                <a:latin typeface="Inconsolata" pitchFamily="34" charset="0"/>
                <a:ea typeface="Inconsolata" pitchFamily="34" charset="-122"/>
                <a:cs typeface="Inconsolata" pitchFamily="34" charset="-120"/>
              </a:rPr>
              <a:t>Streamlit</a:t>
            </a:r>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 — Interactive UI framework</a:t>
            </a:r>
            <a:endParaRPr lang="en-US" sz="1450" dirty="0"/>
          </a:p>
        </p:txBody>
      </p:sp>
      <p:sp>
        <p:nvSpPr>
          <p:cNvPr id="19" name="Text 13"/>
          <p:cNvSpPr/>
          <p:nvPr/>
        </p:nvSpPr>
        <p:spPr>
          <a:xfrm>
            <a:off x="653653" y="7201972"/>
            <a:ext cx="6433780" cy="298847"/>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151617"/>
                </a:solidFill>
                <a:latin typeface="Inconsolata" pitchFamily="34" charset="0"/>
                <a:ea typeface="Inconsolata" pitchFamily="34" charset="-122"/>
                <a:cs typeface="Inconsolata" pitchFamily="34" charset="-120"/>
              </a:rPr>
              <a:t>Pandas</a:t>
            </a:r>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 — Data processing and analysis</a:t>
            </a:r>
            <a:endParaRPr lang="en-US" sz="1450" dirty="0"/>
          </a:p>
        </p:txBody>
      </p:sp>
      <p:sp>
        <p:nvSpPr>
          <p:cNvPr id="20" name="Text 14"/>
          <p:cNvSpPr/>
          <p:nvPr/>
        </p:nvSpPr>
        <p:spPr>
          <a:xfrm>
            <a:off x="7550587" y="5936694"/>
            <a:ext cx="2810828" cy="350163"/>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AI &amp; Configuration</a:t>
            </a:r>
            <a:endParaRPr lang="en-US" sz="2200" dirty="0"/>
          </a:p>
        </p:txBody>
      </p:sp>
      <p:sp>
        <p:nvSpPr>
          <p:cNvPr id="21" name="Text 15"/>
          <p:cNvSpPr/>
          <p:nvPr/>
        </p:nvSpPr>
        <p:spPr>
          <a:xfrm>
            <a:off x="7550587" y="6473547"/>
            <a:ext cx="6433780" cy="298847"/>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151617"/>
                </a:solidFill>
                <a:latin typeface="Inconsolata" pitchFamily="34" charset="0"/>
                <a:ea typeface="Inconsolata" pitchFamily="34" charset="-122"/>
                <a:cs typeface="Inconsolata" pitchFamily="34" charset="-120"/>
              </a:rPr>
              <a:t>Groq API</a:t>
            </a:r>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 — High-performance LLM inference</a:t>
            </a:r>
            <a:endParaRPr lang="en-US" sz="1450" dirty="0"/>
          </a:p>
        </p:txBody>
      </p:sp>
      <p:sp>
        <p:nvSpPr>
          <p:cNvPr id="22" name="Text 16"/>
          <p:cNvSpPr/>
          <p:nvPr/>
        </p:nvSpPr>
        <p:spPr>
          <a:xfrm>
            <a:off x="7550587" y="6837759"/>
            <a:ext cx="6433780" cy="298847"/>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151617"/>
                </a:solidFill>
                <a:latin typeface="Inconsolata" pitchFamily="34" charset="0"/>
                <a:ea typeface="Inconsolata" pitchFamily="34" charset="-122"/>
                <a:cs typeface="Inconsolata" pitchFamily="34" charset="-120"/>
              </a:rPr>
              <a:t>dotenv</a:t>
            </a:r>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 — Secure configuration management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9371" y="922139"/>
            <a:ext cx="7522726" cy="606623"/>
          </a:xfrm>
          <a:prstGeom prst="rect">
            <a:avLst/>
          </a:prstGeom>
          <a:noFill/>
          <a:ln/>
        </p:spPr>
        <p:txBody>
          <a:bodyPr wrap="none" lIns="0" tIns="0" rIns="0" bIns="0" rtlCol="0" anchor="t"/>
          <a:lstStyle/>
          <a:p>
            <a:pPr algn="l" indent="0" marL="0">
              <a:lnSpc>
                <a:spcPts val="4750"/>
              </a:lnSpc>
              <a:buNone/>
            </a:pPr>
            <a:r>
              <a:rPr lang="en-US" sz="3800" b="1" dirty="0">
                <a:solidFill>
                  <a:srgbClr val="151617"/>
                </a:solidFill>
                <a:latin typeface="Montserrat Black" pitchFamily="34" charset="0"/>
                <a:ea typeface="Montserrat Black" pitchFamily="34" charset="-122"/>
                <a:cs typeface="Montserrat Black" pitchFamily="34" charset="-120"/>
              </a:rPr>
              <a:t>Measurable Business Impact</a:t>
            </a:r>
            <a:endParaRPr lang="en-US" sz="3800" dirty="0"/>
          </a:p>
        </p:txBody>
      </p:sp>
      <p:sp>
        <p:nvSpPr>
          <p:cNvPr id="4" name="Text 1"/>
          <p:cNvSpPr/>
          <p:nvPr/>
        </p:nvSpPr>
        <p:spPr>
          <a:xfrm>
            <a:off x="679371" y="1916906"/>
            <a:ext cx="2433280" cy="640556"/>
          </a:xfrm>
          <a:prstGeom prst="rect">
            <a:avLst/>
          </a:prstGeom>
          <a:noFill/>
          <a:ln/>
        </p:spPr>
        <p:txBody>
          <a:bodyPr wrap="none" lIns="0" tIns="0" rIns="0" bIns="0" rtlCol="0" anchor="t"/>
          <a:lstStyle/>
          <a:p>
            <a:pPr algn="ctr" indent="0" marL="0">
              <a:lnSpc>
                <a:spcPts val="5000"/>
              </a:lnSpc>
              <a:buNone/>
            </a:pPr>
            <a:r>
              <a:rPr lang="en-US" sz="5000" b="1" dirty="0">
                <a:solidFill>
                  <a:srgbClr val="151617"/>
                </a:solidFill>
                <a:latin typeface="Montserrat Black" pitchFamily="34" charset="0"/>
                <a:ea typeface="Montserrat Black" pitchFamily="34" charset="-122"/>
                <a:cs typeface="Montserrat Black" pitchFamily="34" charset="-120"/>
              </a:rPr>
              <a:t>80%</a:t>
            </a:r>
            <a:endParaRPr lang="en-US" sz="5000" dirty="0"/>
          </a:p>
        </p:txBody>
      </p:sp>
      <p:sp>
        <p:nvSpPr>
          <p:cNvPr id="5" name="Text 2"/>
          <p:cNvSpPr/>
          <p:nvPr/>
        </p:nvSpPr>
        <p:spPr>
          <a:xfrm>
            <a:off x="682704" y="2799993"/>
            <a:ext cx="2426494" cy="303252"/>
          </a:xfrm>
          <a:prstGeom prst="rect">
            <a:avLst/>
          </a:prstGeom>
          <a:noFill/>
          <a:ln/>
        </p:spPr>
        <p:txBody>
          <a:bodyPr wrap="none" lIns="0" tIns="0" rIns="0" bIns="0" rtlCol="0" anchor="t"/>
          <a:lstStyle/>
          <a:p>
            <a:pPr algn="ctr" indent="0" marL="0">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Effort Reduction</a:t>
            </a:r>
            <a:endParaRPr lang="en-US" sz="1900" dirty="0"/>
          </a:p>
        </p:txBody>
      </p:sp>
      <p:sp>
        <p:nvSpPr>
          <p:cNvPr id="6" name="Text 3"/>
          <p:cNvSpPr/>
          <p:nvPr/>
        </p:nvSpPr>
        <p:spPr>
          <a:xfrm>
            <a:off x="679371" y="3219688"/>
            <a:ext cx="2433280" cy="931545"/>
          </a:xfrm>
          <a:prstGeom prst="rect">
            <a:avLst/>
          </a:prstGeom>
          <a:noFill/>
          <a:ln/>
        </p:spPr>
        <p:txBody>
          <a:bodyPr wrap="square" lIns="0" tIns="0" rIns="0" bIns="0" rtlCol="0" anchor="t"/>
          <a:lstStyle/>
          <a:p>
            <a:pPr algn="ctr"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Eliminates manual reconciliation tasks and investigation time</a:t>
            </a:r>
            <a:endParaRPr lang="en-US" sz="1500" dirty="0"/>
          </a:p>
        </p:txBody>
      </p:sp>
      <p:sp>
        <p:nvSpPr>
          <p:cNvPr id="7" name="Text 4"/>
          <p:cNvSpPr/>
          <p:nvPr/>
        </p:nvSpPr>
        <p:spPr>
          <a:xfrm>
            <a:off x="3355300" y="1916906"/>
            <a:ext cx="2433280" cy="640556"/>
          </a:xfrm>
          <a:prstGeom prst="rect">
            <a:avLst/>
          </a:prstGeom>
          <a:noFill/>
          <a:ln/>
        </p:spPr>
        <p:txBody>
          <a:bodyPr wrap="none" lIns="0" tIns="0" rIns="0" bIns="0" rtlCol="0" anchor="t"/>
          <a:lstStyle/>
          <a:p>
            <a:pPr algn="ctr" indent="0" marL="0">
              <a:lnSpc>
                <a:spcPts val="5000"/>
              </a:lnSpc>
              <a:buNone/>
            </a:pPr>
            <a:r>
              <a:rPr lang="en-US" sz="5000" b="1" dirty="0">
                <a:solidFill>
                  <a:srgbClr val="151617"/>
                </a:solidFill>
                <a:latin typeface="Montserrat Black" pitchFamily="34" charset="0"/>
                <a:ea typeface="Montserrat Black" pitchFamily="34" charset="-122"/>
                <a:cs typeface="Montserrat Black" pitchFamily="34" charset="-120"/>
              </a:rPr>
              <a:t>100%</a:t>
            </a:r>
            <a:endParaRPr lang="en-US" sz="5000" dirty="0"/>
          </a:p>
        </p:txBody>
      </p:sp>
      <p:sp>
        <p:nvSpPr>
          <p:cNvPr id="8" name="Text 5"/>
          <p:cNvSpPr/>
          <p:nvPr/>
        </p:nvSpPr>
        <p:spPr>
          <a:xfrm>
            <a:off x="3358634" y="2799993"/>
            <a:ext cx="2426494" cy="303252"/>
          </a:xfrm>
          <a:prstGeom prst="rect">
            <a:avLst/>
          </a:prstGeom>
          <a:noFill/>
          <a:ln/>
        </p:spPr>
        <p:txBody>
          <a:bodyPr wrap="none" lIns="0" tIns="0" rIns="0" bIns="0" rtlCol="0" anchor="t"/>
          <a:lstStyle/>
          <a:p>
            <a:pPr algn="ctr" indent="0" marL="0">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Error Elimination</a:t>
            </a:r>
            <a:endParaRPr lang="en-US" sz="1900" dirty="0"/>
          </a:p>
        </p:txBody>
      </p:sp>
      <p:sp>
        <p:nvSpPr>
          <p:cNvPr id="9" name="Text 6"/>
          <p:cNvSpPr/>
          <p:nvPr/>
        </p:nvSpPr>
        <p:spPr>
          <a:xfrm>
            <a:off x="3355300" y="3219688"/>
            <a:ext cx="2433280" cy="931545"/>
          </a:xfrm>
          <a:prstGeom prst="rect">
            <a:avLst/>
          </a:prstGeom>
          <a:noFill/>
          <a:ln/>
        </p:spPr>
        <p:txBody>
          <a:bodyPr wrap="square" lIns="0" tIns="0" rIns="0" bIns="0" rtlCol="0" anchor="t"/>
          <a:lstStyle/>
          <a:p>
            <a:pPr algn="ctr"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Removes human interpretation errors from exception analysis</a:t>
            </a:r>
            <a:endParaRPr lang="en-US" sz="1500" dirty="0"/>
          </a:p>
        </p:txBody>
      </p:sp>
      <p:sp>
        <p:nvSpPr>
          <p:cNvPr id="10" name="Text 7"/>
          <p:cNvSpPr/>
          <p:nvPr/>
        </p:nvSpPr>
        <p:spPr>
          <a:xfrm>
            <a:off x="6031230" y="1916906"/>
            <a:ext cx="2433399" cy="640556"/>
          </a:xfrm>
          <a:prstGeom prst="rect">
            <a:avLst/>
          </a:prstGeom>
          <a:noFill/>
          <a:ln/>
        </p:spPr>
        <p:txBody>
          <a:bodyPr wrap="none" lIns="0" tIns="0" rIns="0" bIns="0" rtlCol="0" anchor="t"/>
          <a:lstStyle/>
          <a:p>
            <a:pPr algn="ctr" indent="0" marL="0">
              <a:lnSpc>
                <a:spcPts val="5000"/>
              </a:lnSpc>
              <a:buNone/>
            </a:pPr>
            <a:r>
              <a:rPr lang="en-US" sz="5000" b="1" dirty="0">
                <a:solidFill>
                  <a:srgbClr val="151617"/>
                </a:solidFill>
                <a:latin typeface="Montserrat Black" pitchFamily="34" charset="0"/>
                <a:ea typeface="Montserrat Black" pitchFamily="34" charset="-122"/>
                <a:cs typeface="Montserrat Black" pitchFamily="34" charset="-120"/>
              </a:rPr>
              <a:t>60%</a:t>
            </a:r>
            <a:endParaRPr lang="en-US" sz="5000" dirty="0"/>
          </a:p>
        </p:txBody>
      </p:sp>
      <p:sp>
        <p:nvSpPr>
          <p:cNvPr id="11" name="Text 8"/>
          <p:cNvSpPr/>
          <p:nvPr/>
        </p:nvSpPr>
        <p:spPr>
          <a:xfrm>
            <a:off x="6034683" y="2799993"/>
            <a:ext cx="2426494" cy="303252"/>
          </a:xfrm>
          <a:prstGeom prst="rect">
            <a:avLst/>
          </a:prstGeom>
          <a:noFill/>
          <a:ln/>
        </p:spPr>
        <p:txBody>
          <a:bodyPr wrap="none" lIns="0" tIns="0" rIns="0" bIns="0" rtlCol="0" anchor="t"/>
          <a:lstStyle/>
          <a:p>
            <a:pPr algn="ctr" indent="0" marL="0">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Faster Resolution</a:t>
            </a:r>
            <a:endParaRPr lang="en-US" sz="1900" dirty="0"/>
          </a:p>
        </p:txBody>
      </p:sp>
      <p:sp>
        <p:nvSpPr>
          <p:cNvPr id="12" name="Text 9"/>
          <p:cNvSpPr/>
          <p:nvPr/>
        </p:nvSpPr>
        <p:spPr>
          <a:xfrm>
            <a:off x="6031230" y="3219688"/>
            <a:ext cx="2433399" cy="621030"/>
          </a:xfrm>
          <a:prstGeom prst="rect">
            <a:avLst/>
          </a:prstGeom>
          <a:noFill/>
          <a:ln/>
        </p:spPr>
        <p:txBody>
          <a:bodyPr wrap="square" lIns="0" tIns="0" rIns="0" bIns="0" rtlCol="0" anchor="t"/>
          <a:lstStyle/>
          <a:p>
            <a:pPr algn="ctr"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Accelerates investigation and remediation cycles</a:t>
            </a:r>
            <a:endParaRPr lang="en-US" sz="1500" dirty="0"/>
          </a:p>
        </p:txBody>
      </p:sp>
      <p:sp>
        <p:nvSpPr>
          <p:cNvPr id="13" name="Shape 10"/>
          <p:cNvSpPr/>
          <p:nvPr/>
        </p:nvSpPr>
        <p:spPr>
          <a:xfrm>
            <a:off x="679371" y="4466584"/>
            <a:ext cx="7785259" cy="31790"/>
          </a:xfrm>
          <a:prstGeom prst="rect">
            <a:avLst/>
          </a:prstGeom>
          <a:solidFill>
            <a:srgbClr val="151617">
              <a:alpha val="50000"/>
            </a:srgbClr>
          </a:solidFill>
          <a:ln/>
        </p:spPr>
      </p:sp>
      <p:sp>
        <p:nvSpPr>
          <p:cNvPr id="14" name="Text 11"/>
          <p:cNvSpPr/>
          <p:nvPr/>
        </p:nvSpPr>
        <p:spPr>
          <a:xfrm>
            <a:off x="679371" y="4789408"/>
            <a:ext cx="3413641" cy="363974"/>
          </a:xfrm>
          <a:prstGeom prst="rect">
            <a:avLst/>
          </a:prstGeom>
          <a:noFill/>
          <a:ln/>
        </p:spPr>
        <p:txBody>
          <a:bodyPr wrap="none" lIns="0" tIns="0" rIns="0" bIns="0" rtlCol="0" anchor="t"/>
          <a:lstStyle/>
          <a:p>
            <a:pPr algn="l" indent="0" marL="0">
              <a:lnSpc>
                <a:spcPts val="2850"/>
              </a:lnSpc>
              <a:buNone/>
            </a:pPr>
            <a:r>
              <a:rPr lang="en-US" sz="2250" b="1" dirty="0">
                <a:solidFill>
                  <a:srgbClr val="151617"/>
                </a:solidFill>
                <a:latin typeface="Montserrat Black" pitchFamily="34" charset="0"/>
                <a:ea typeface="Montserrat Black" pitchFamily="34" charset="-122"/>
                <a:cs typeface="Montserrat Black" pitchFamily="34" charset="-120"/>
              </a:rPr>
              <a:t>Strategic Advantages</a:t>
            </a:r>
            <a:endParaRPr lang="en-US" sz="2250" dirty="0"/>
          </a:p>
        </p:txBody>
      </p:sp>
      <p:sp>
        <p:nvSpPr>
          <p:cNvPr id="15" name="Text 12"/>
          <p:cNvSpPr/>
          <p:nvPr/>
        </p:nvSpPr>
        <p:spPr>
          <a:xfrm>
            <a:off x="679371" y="5619155"/>
            <a:ext cx="3655814" cy="931545"/>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151617"/>
                </a:solidFill>
                <a:latin typeface="Inconsolata" pitchFamily="34" charset="0"/>
                <a:ea typeface="Inconsolata" pitchFamily="34" charset="-122"/>
                <a:cs typeface="Inconsolata" pitchFamily="34" charset="-120"/>
              </a:rPr>
              <a:t>Standardized compliance documentation across all trades and exceptions</a:t>
            </a:r>
            <a:endParaRPr lang="en-US" sz="1500" dirty="0"/>
          </a:p>
        </p:txBody>
      </p:sp>
      <p:sp>
        <p:nvSpPr>
          <p:cNvPr id="16" name="Text 13"/>
          <p:cNvSpPr/>
          <p:nvPr/>
        </p:nvSpPr>
        <p:spPr>
          <a:xfrm>
            <a:off x="679371" y="6618565"/>
            <a:ext cx="3655814" cy="62103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151617"/>
                </a:solidFill>
                <a:latin typeface="Inconsolata" pitchFamily="34" charset="0"/>
                <a:ea typeface="Inconsolata" pitchFamily="34" charset="-122"/>
                <a:cs typeface="Inconsolata" pitchFamily="34" charset="-120"/>
              </a:rPr>
              <a:t>Enhanced operational transparency with full audit trails</a:t>
            </a:r>
            <a:endParaRPr lang="en-US" sz="1500" dirty="0"/>
          </a:p>
        </p:txBody>
      </p:sp>
      <p:sp>
        <p:nvSpPr>
          <p:cNvPr id="17" name="Text 14"/>
          <p:cNvSpPr/>
          <p:nvPr/>
        </p:nvSpPr>
        <p:spPr>
          <a:xfrm>
            <a:off x="4816435" y="5619155"/>
            <a:ext cx="3655814" cy="62103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151617"/>
                </a:solidFill>
                <a:latin typeface="Inconsolata" pitchFamily="34" charset="0"/>
                <a:ea typeface="Inconsolata" pitchFamily="34" charset="-122"/>
                <a:cs typeface="Inconsolata" pitchFamily="34" charset="-120"/>
              </a:rPr>
              <a:t>Improved regulatory readiness with automated reporting</a:t>
            </a:r>
            <a:endParaRPr lang="en-US" sz="1500" dirty="0"/>
          </a:p>
        </p:txBody>
      </p:sp>
      <p:sp>
        <p:nvSpPr>
          <p:cNvPr id="18" name="Text 15"/>
          <p:cNvSpPr/>
          <p:nvPr/>
        </p:nvSpPr>
        <p:spPr>
          <a:xfrm>
            <a:off x="4816435" y="6308050"/>
            <a:ext cx="3655814" cy="62103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151617"/>
                </a:solidFill>
                <a:latin typeface="Inconsolata" pitchFamily="34" charset="0"/>
                <a:ea typeface="Inconsolata" pitchFamily="34" charset="-122"/>
                <a:cs typeface="Inconsolata" pitchFamily="34" charset="-120"/>
              </a:rPr>
              <a:t>Scalable architecture supporting growing trade volumes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6633" y="539591"/>
            <a:ext cx="6320076" cy="613172"/>
          </a:xfrm>
          <a:prstGeom prst="rect">
            <a:avLst/>
          </a:prstGeom>
          <a:noFill/>
          <a:ln/>
        </p:spPr>
        <p:txBody>
          <a:bodyPr wrap="none" lIns="0" tIns="0" rIns="0" bIns="0" rtlCol="0" anchor="t"/>
          <a:lstStyle/>
          <a:p>
            <a:pPr algn="l" indent="0" marL="0">
              <a:lnSpc>
                <a:spcPts val="4800"/>
              </a:lnSpc>
              <a:buNone/>
            </a:pPr>
            <a:r>
              <a:rPr lang="en-US" sz="3850" b="1" dirty="0">
                <a:solidFill>
                  <a:srgbClr val="151617"/>
                </a:solidFill>
                <a:latin typeface="Montserrat Black" pitchFamily="34" charset="0"/>
                <a:ea typeface="Montserrat Black" pitchFamily="34" charset="-122"/>
                <a:cs typeface="Montserrat Black" pitchFamily="34" charset="-120"/>
              </a:rPr>
              <a:t>Simple Demo Workflow</a:t>
            </a:r>
            <a:endParaRPr lang="en-US" sz="3850" dirty="0"/>
          </a:p>
        </p:txBody>
      </p:sp>
      <p:sp>
        <p:nvSpPr>
          <p:cNvPr id="3" name="Text 1"/>
          <p:cNvSpPr/>
          <p:nvPr/>
        </p:nvSpPr>
        <p:spPr>
          <a:xfrm>
            <a:off x="686633" y="1231225"/>
            <a:ext cx="6919913" cy="306586"/>
          </a:xfrm>
          <a:prstGeom prst="rect">
            <a:avLst/>
          </a:prstGeom>
          <a:noFill/>
          <a:ln/>
        </p:spPr>
        <p:txBody>
          <a:bodyPr wrap="none" lIns="0" tIns="0" rIns="0" bIns="0" rtlCol="0" anchor="t"/>
          <a:lstStyle/>
          <a:p>
            <a:pPr algn="l"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From Data Upload to Audit-Ready Report in Minutes</a:t>
            </a:r>
            <a:endParaRPr lang="en-US" sz="1900" dirty="0"/>
          </a:p>
        </p:txBody>
      </p:sp>
      <p:sp>
        <p:nvSpPr>
          <p:cNvPr id="4" name="Shape 2"/>
          <p:cNvSpPr/>
          <p:nvPr/>
        </p:nvSpPr>
        <p:spPr>
          <a:xfrm>
            <a:off x="7303770" y="1832015"/>
            <a:ext cx="22860" cy="5857875"/>
          </a:xfrm>
          <a:prstGeom prst="roundRect">
            <a:avLst>
              <a:gd name="adj" fmla="val 40000"/>
            </a:avLst>
          </a:prstGeom>
          <a:solidFill>
            <a:srgbClr val="000000">
              <a:alpha val="8000"/>
            </a:srgbClr>
          </a:solidFill>
          <a:ln/>
        </p:spPr>
      </p:sp>
      <p:sp>
        <p:nvSpPr>
          <p:cNvPr id="5" name="Shape 3"/>
          <p:cNvSpPr/>
          <p:nvPr/>
        </p:nvSpPr>
        <p:spPr>
          <a:xfrm>
            <a:off x="6528852" y="2041208"/>
            <a:ext cx="588526" cy="22860"/>
          </a:xfrm>
          <a:prstGeom prst="roundRect">
            <a:avLst>
              <a:gd name="adj" fmla="val 40000"/>
            </a:avLst>
          </a:prstGeom>
          <a:solidFill>
            <a:srgbClr val="151617"/>
          </a:solidFill>
          <a:ln/>
        </p:spPr>
      </p:sp>
      <p:sp>
        <p:nvSpPr>
          <p:cNvPr id="6" name="Shape 4"/>
          <p:cNvSpPr/>
          <p:nvPr/>
        </p:nvSpPr>
        <p:spPr>
          <a:xfrm>
            <a:off x="7094518" y="1832015"/>
            <a:ext cx="441365" cy="441365"/>
          </a:xfrm>
          <a:prstGeom prst="roundRect">
            <a:avLst>
              <a:gd name="adj" fmla="val 2072"/>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7" name="Text 5"/>
          <p:cNvSpPr/>
          <p:nvPr/>
        </p:nvSpPr>
        <p:spPr>
          <a:xfrm>
            <a:off x="7168039" y="1868745"/>
            <a:ext cx="294203" cy="367784"/>
          </a:xfrm>
          <a:prstGeom prst="rect">
            <a:avLst/>
          </a:prstGeom>
          <a:noFill/>
          <a:ln/>
        </p:spPr>
        <p:txBody>
          <a:bodyPr wrap="none" lIns="0" tIns="0" rIns="0" bIns="0" rtlCol="0" anchor="t"/>
          <a:lstStyle/>
          <a:p>
            <a:pPr algn="ctr" indent="0" marL="0">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1</a:t>
            </a:r>
            <a:endParaRPr lang="en-US" sz="2300" dirty="0"/>
          </a:p>
        </p:txBody>
      </p:sp>
      <p:sp>
        <p:nvSpPr>
          <p:cNvPr id="8" name="Text 6"/>
          <p:cNvSpPr/>
          <p:nvPr/>
        </p:nvSpPr>
        <p:spPr>
          <a:xfrm>
            <a:off x="3881914" y="1899404"/>
            <a:ext cx="2452330" cy="306586"/>
          </a:xfrm>
          <a:prstGeom prst="rect">
            <a:avLst/>
          </a:prstGeom>
          <a:noFill/>
          <a:ln/>
        </p:spPr>
        <p:txBody>
          <a:bodyPr wrap="none" lIns="0" tIns="0" rIns="0" bIns="0" rtlCol="0" anchor="t"/>
          <a:lstStyle/>
          <a:p>
            <a:pPr algn="r"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Upload Files</a:t>
            </a:r>
            <a:endParaRPr lang="en-US" sz="1900" dirty="0"/>
          </a:p>
        </p:txBody>
      </p:sp>
      <p:sp>
        <p:nvSpPr>
          <p:cNvPr id="9" name="Text 7"/>
          <p:cNvSpPr/>
          <p:nvPr/>
        </p:nvSpPr>
        <p:spPr>
          <a:xfrm>
            <a:off x="686633" y="2323624"/>
            <a:ext cx="5647611" cy="627698"/>
          </a:xfrm>
          <a:prstGeom prst="rect">
            <a:avLst/>
          </a:prstGeom>
          <a:noFill/>
          <a:ln/>
        </p:spPr>
        <p:txBody>
          <a:bodyPr wrap="square" lIns="0" tIns="0" rIns="0" bIns="0" rtlCol="0" anchor="t"/>
          <a:lstStyle/>
          <a:p>
            <a:pPr algn="r"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Import broker and exchange CSV files through intuitive interface</a:t>
            </a:r>
            <a:endParaRPr lang="en-US" sz="1500" dirty="0"/>
          </a:p>
        </p:txBody>
      </p:sp>
      <p:sp>
        <p:nvSpPr>
          <p:cNvPr id="10" name="Shape 8"/>
          <p:cNvSpPr/>
          <p:nvPr/>
        </p:nvSpPr>
        <p:spPr>
          <a:xfrm>
            <a:off x="7513022" y="3218259"/>
            <a:ext cx="588526" cy="22860"/>
          </a:xfrm>
          <a:prstGeom prst="roundRect">
            <a:avLst>
              <a:gd name="adj" fmla="val 40000"/>
            </a:avLst>
          </a:prstGeom>
          <a:solidFill>
            <a:srgbClr val="151617"/>
          </a:solidFill>
          <a:ln/>
        </p:spPr>
      </p:sp>
      <p:sp>
        <p:nvSpPr>
          <p:cNvPr id="11" name="Shape 9"/>
          <p:cNvSpPr/>
          <p:nvPr/>
        </p:nvSpPr>
        <p:spPr>
          <a:xfrm>
            <a:off x="7094518" y="3009067"/>
            <a:ext cx="441365" cy="441365"/>
          </a:xfrm>
          <a:prstGeom prst="roundRect">
            <a:avLst>
              <a:gd name="adj" fmla="val 2072"/>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12" name="Text 10"/>
          <p:cNvSpPr/>
          <p:nvPr/>
        </p:nvSpPr>
        <p:spPr>
          <a:xfrm>
            <a:off x="7168039" y="3045797"/>
            <a:ext cx="294203" cy="367784"/>
          </a:xfrm>
          <a:prstGeom prst="rect">
            <a:avLst/>
          </a:prstGeom>
          <a:noFill/>
          <a:ln/>
        </p:spPr>
        <p:txBody>
          <a:bodyPr wrap="none" lIns="0" tIns="0" rIns="0" bIns="0" rtlCol="0" anchor="t"/>
          <a:lstStyle/>
          <a:p>
            <a:pPr algn="ctr" indent="0" marL="0">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2</a:t>
            </a:r>
            <a:endParaRPr lang="en-US" sz="2300" dirty="0"/>
          </a:p>
        </p:txBody>
      </p:sp>
      <p:sp>
        <p:nvSpPr>
          <p:cNvPr id="13" name="Text 11"/>
          <p:cNvSpPr/>
          <p:nvPr/>
        </p:nvSpPr>
        <p:spPr>
          <a:xfrm>
            <a:off x="8296156" y="3076456"/>
            <a:ext cx="2452330" cy="306586"/>
          </a:xfrm>
          <a:prstGeom prst="rect">
            <a:avLst/>
          </a:prstGeom>
          <a:noFill/>
          <a:ln/>
        </p:spPr>
        <p:txBody>
          <a:bodyPr wrap="none" lIns="0" tIns="0" rIns="0" bIns="0" rtlCol="0" anchor="t"/>
          <a:lstStyle/>
          <a:p>
            <a:pPr algn="l"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Review Metrics</a:t>
            </a:r>
            <a:endParaRPr lang="en-US" sz="1900" dirty="0"/>
          </a:p>
        </p:txBody>
      </p:sp>
      <p:sp>
        <p:nvSpPr>
          <p:cNvPr id="14" name="Text 12"/>
          <p:cNvSpPr/>
          <p:nvPr/>
        </p:nvSpPr>
        <p:spPr>
          <a:xfrm>
            <a:off x="8296156" y="3500676"/>
            <a:ext cx="5647611" cy="627698"/>
          </a:xfrm>
          <a:prstGeom prst="rect">
            <a:avLst/>
          </a:prstGeom>
          <a:noFill/>
          <a:ln/>
        </p:spPr>
        <p:txBody>
          <a:bodyPr wrap="square" lIns="0" tIns="0" rIns="0" bIns="0" rtlCol="0" anchor="t"/>
          <a:lstStyle/>
          <a:p>
            <a:pPr algn="l"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View matched trades, mismatches, and missing records instantly</a:t>
            </a:r>
            <a:endParaRPr lang="en-US" sz="1500" dirty="0"/>
          </a:p>
        </p:txBody>
      </p:sp>
      <p:sp>
        <p:nvSpPr>
          <p:cNvPr id="15" name="Shape 13"/>
          <p:cNvSpPr/>
          <p:nvPr/>
        </p:nvSpPr>
        <p:spPr>
          <a:xfrm>
            <a:off x="6528852" y="4232791"/>
            <a:ext cx="588526" cy="22860"/>
          </a:xfrm>
          <a:prstGeom prst="roundRect">
            <a:avLst>
              <a:gd name="adj" fmla="val 40000"/>
            </a:avLst>
          </a:prstGeom>
          <a:solidFill>
            <a:srgbClr val="151617"/>
          </a:solidFill>
          <a:ln/>
        </p:spPr>
      </p:sp>
      <p:sp>
        <p:nvSpPr>
          <p:cNvPr id="16" name="Shape 14"/>
          <p:cNvSpPr/>
          <p:nvPr/>
        </p:nvSpPr>
        <p:spPr>
          <a:xfrm>
            <a:off x="7094518" y="4023598"/>
            <a:ext cx="441365" cy="441365"/>
          </a:xfrm>
          <a:prstGeom prst="roundRect">
            <a:avLst>
              <a:gd name="adj" fmla="val 2072"/>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17" name="Text 15"/>
          <p:cNvSpPr/>
          <p:nvPr/>
        </p:nvSpPr>
        <p:spPr>
          <a:xfrm>
            <a:off x="7168039" y="4060329"/>
            <a:ext cx="294203" cy="367784"/>
          </a:xfrm>
          <a:prstGeom prst="rect">
            <a:avLst/>
          </a:prstGeom>
          <a:noFill/>
          <a:ln/>
        </p:spPr>
        <p:txBody>
          <a:bodyPr wrap="none" lIns="0" tIns="0" rIns="0" bIns="0" rtlCol="0" anchor="t"/>
          <a:lstStyle/>
          <a:p>
            <a:pPr algn="ctr" indent="0" marL="0">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3</a:t>
            </a:r>
            <a:endParaRPr lang="en-US" sz="2300" dirty="0"/>
          </a:p>
        </p:txBody>
      </p:sp>
      <p:sp>
        <p:nvSpPr>
          <p:cNvPr id="18" name="Text 16"/>
          <p:cNvSpPr/>
          <p:nvPr/>
        </p:nvSpPr>
        <p:spPr>
          <a:xfrm>
            <a:off x="3881914" y="4090988"/>
            <a:ext cx="2452330" cy="306586"/>
          </a:xfrm>
          <a:prstGeom prst="rect">
            <a:avLst/>
          </a:prstGeom>
          <a:noFill/>
          <a:ln/>
        </p:spPr>
        <p:txBody>
          <a:bodyPr wrap="none" lIns="0" tIns="0" rIns="0" bIns="0" rtlCol="0" anchor="t"/>
          <a:lstStyle/>
          <a:p>
            <a:pPr algn="r"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Run Analysis</a:t>
            </a:r>
            <a:endParaRPr lang="en-US" sz="1900" dirty="0"/>
          </a:p>
        </p:txBody>
      </p:sp>
      <p:sp>
        <p:nvSpPr>
          <p:cNvPr id="19" name="Text 17"/>
          <p:cNvSpPr/>
          <p:nvPr/>
        </p:nvSpPr>
        <p:spPr>
          <a:xfrm>
            <a:off x="686633" y="4515207"/>
            <a:ext cx="5647611" cy="627698"/>
          </a:xfrm>
          <a:prstGeom prst="rect">
            <a:avLst/>
          </a:prstGeom>
          <a:noFill/>
          <a:ln/>
        </p:spPr>
        <p:txBody>
          <a:bodyPr wrap="square" lIns="0" tIns="0" rIns="0" bIns="0" rtlCol="0" anchor="t"/>
          <a:lstStyle/>
          <a:p>
            <a:pPr algn="r"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Execute Intelligent Reconciliation with one-click AI processing</a:t>
            </a:r>
            <a:endParaRPr lang="en-US" sz="1500" dirty="0"/>
          </a:p>
        </p:txBody>
      </p:sp>
      <p:sp>
        <p:nvSpPr>
          <p:cNvPr id="20" name="Shape 18"/>
          <p:cNvSpPr/>
          <p:nvPr/>
        </p:nvSpPr>
        <p:spPr>
          <a:xfrm>
            <a:off x="7513022" y="5247442"/>
            <a:ext cx="588526" cy="22860"/>
          </a:xfrm>
          <a:prstGeom prst="roundRect">
            <a:avLst>
              <a:gd name="adj" fmla="val 40000"/>
            </a:avLst>
          </a:prstGeom>
          <a:solidFill>
            <a:srgbClr val="151617"/>
          </a:solidFill>
          <a:ln/>
        </p:spPr>
      </p:sp>
      <p:sp>
        <p:nvSpPr>
          <p:cNvPr id="21" name="Shape 19"/>
          <p:cNvSpPr/>
          <p:nvPr/>
        </p:nvSpPr>
        <p:spPr>
          <a:xfrm>
            <a:off x="7094518" y="5038249"/>
            <a:ext cx="441365" cy="441365"/>
          </a:xfrm>
          <a:prstGeom prst="roundRect">
            <a:avLst>
              <a:gd name="adj" fmla="val 2072"/>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22" name="Text 20"/>
          <p:cNvSpPr/>
          <p:nvPr/>
        </p:nvSpPr>
        <p:spPr>
          <a:xfrm>
            <a:off x="7168039" y="5074980"/>
            <a:ext cx="294203" cy="367784"/>
          </a:xfrm>
          <a:prstGeom prst="rect">
            <a:avLst/>
          </a:prstGeom>
          <a:noFill/>
          <a:ln/>
        </p:spPr>
        <p:txBody>
          <a:bodyPr wrap="none" lIns="0" tIns="0" rIns="0" bIns="0" rtlCol="0" anchor="t"/>
          <a:lstStyle/>
          <a:p>
            <a:pPr algn="ctr" indent="0" marL="0">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4</a:t>
            </a:r>
            <a:endParaRPr lang="en-US" sz="2300" dirty="0"/>
          </a:p>
        </p:txBody>
      </p:sp>
      <p:sp>
        <p:nvSpPr>
          <p:cNvPr id="23" name="Text 21"/>
          <p:cNvSpPr/>
          <p:nvPr/>
        </p:nvSpPr>
        <p:spPr>
          <a:xfrm>
            <a:off x="8296156" y="5105638"/>
            <a:ext cx="2452330" cy="306586"/>
          </a:xfrm>
          <a:prstGeom prst="rect">
            <a:avLst/>
          </a:prstGeom>
          <a:noFill/>
          <a:ln/>
        </p:spPr>
        <p:txBody>
          <a:bodyPr wrap="none" lIns="0" tIns="0" rIns="0" bIns="0" rtlCol="0" anchor="t"/>
          <a:lstStyle/>
          <a:p>
            <a:pPr algn="l"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Explore Insights</a:t>
            </a:r>
            <a:endParaRPr lang="en-US" sz="1900" dirty="0"/>
          </a:p>
        </p:txBody>
      </p:sp>
      <p:sp>
        <p:nvSpPr>
          <p:cNvPr id="24" name="Text 22"/>
          <p:cNvSpPr/>
          <p:nvPr/>
        </p:nvSpPr>
        <p:spPr>
          <a:xfrm>
            <a:off x="8296156" y="5529858"/>
            <a:ext cx="5647611" cy="627698"/>
          </a:xfrm>
          <a:prstGeom prst="rect">
            <a:avLst/>
          </a:prstGeom>
          <a:noFill/>
          <a:ln/>
        </p:spPr>
        <p:txBody>
          <a:bodyPr wrap="square" lIns="0" tIns="0" rIns="0" bIns="0" rtlCol="0" anchor="t"/>
          <a:lstStyle/>
          <a:p>
            <a:pPr algn="l"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Examine AI-driven root causes, severity levels, and recommendations</a:t>
            </a:r>
            <a:endParaRPr lang="en-US" sz="1500" dirty="0"/>
          </a:p>
        </p:txBody>
      </p:sp>
      <p:sp>
        <p:nvSpPr>
          <p:cNvPr id="25" name="Shape 23"/>
          <p:cNvSpPr/>
          <p:nvPr/>
        </p:nvSpPr>
        <p:spPr>
          <a:xfrm>
            <a:off x="6528852" y="6262092"/>
            <a:ext cx="588526" cy="22860"/>
          </a:xfrm>
          <a:prstGeom prst="roundRect">
            <a:avLst>
              <a:gd name="adj" fmla="val 40000"/>
            </a:avLst>
          </a:prstGeom>
          <a:solidFill>
            <a:srgbClr val="151617"/>
          </a:solidFill>
          <a:ln/>
        </p:spPr>
      </p:sp>
      <p:sp>
        <p:nvSpPr>
          <p:cNvPr id="26" name="Shape 24"/>
          <p:cNvSpPr/>
          <p:nvPr/>
        </p:nvSpPr>
        <p:spPr>
          <a:xfrm>
            <a:off x="7094518" y="6052899"/>
            <a:ext cx="441365" cy="441365"/>
          </a:xfrm>
          <a:prstGeom prst="roundRect">
            <a:avLst>
              <a:gd name="adj" fmla="val 2072"/>
            </a:avLst>
          </a:prstGeom>
          <a:solidFill>
            <a:srgbClr val="F8ECE4"/>
          </a:solidFill>
          <a:ln w="7620">
            <a:solidFill>
              <a:srgbClr val="151617"/>
            </a:solidFill>
            <a:prstDash val="solid"/>
          </a:ln>
          <a:effectLst>
            <a:outerShdw sx="100000" sy="100000" kx="0" ky="0" algn="bl" rotWithShape="0" blurRad="0" dist="17780" dir="2700000">
              <a:srgbClr val="151617">
                <a:alpha val="100000"/>
              </a:srgbClr>
            </a:outerShdw>
          </a:effectLst>
        </p:spPr>
      </p:sp>
      <p:sp>
        <p:nvSpPr>
          <p:cNvPr id="27" name="Text 25"/>
          <p:cNvSpPr/>
          <p:nvPr/>
        </p:nvSpPr>
        <p:spPr>
          <a:xfrm>
            <a:off x="7168039" y="6089630"/>
            <a:ext cx="294203" cy="367784"/>
          </a:xfrm>
          <a:prstGeom prst="rect">
            <a:avLst/>
          </a:prstGeom>
          <a:noFill/>
          <a:ln/>
        </p:spPr>
        <p:txBody>
          <a:bodyPr wrap="none" lIns="0" tIns="0" rIns="0" bIns="0" rtlCol="0" anchor="t"/>
          <a:lstStyle/>
          <a:p>
            <a:pPr algn="ctr" indent="0" marL="0">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5</a:t>
            </a:r>
            <a:endParaRPr lang="en-US" sz="2300" dirty="0"/>
          </a:p>
        </p:txBody>
      </p:sp>
      <p:sp>
        <p:nvSpPr>
          <p:cNvPr id="28" name="Text 26"/>
          <p:cNvSpPr/>
          <p:nvPr/>
        </p:nvSpPr>
        <p:spPr>
          <a:xfrm>
            <a:off x="3881914" y="6120289"/>
            <a:ext cx="2452330" cy="306586"/>
          </a:xfrm>
          <a:prstGeom prst="rect">
            <a:avLst/>
          </a:prstGeom>
          <a:noFill/>
          <a:ln/>
        </p:spPr>
        <p:txBody>
          <a:bodyPr wrap="none" lIns="0" tIns="0" rIns="0" bIns="0" rtlCol="0" anchor="t"/>
          <a:lstStyle/>
          <a:p>
            <a:pPr algn="r"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Download Report</a:t>
            </a:r>
            <a:endParaRPr lang="en-US" sz="1900" dirty="0"/>
          </a:p>
        </p:txBody>
      </p:sp>
      <p:sp>
        <p:nvSpPr>
          <p:cNvPr id="29" name="Text 27"/>
          <p:cNvSpPr/>
          <p:nvPr/>
        </p:nvSpPr>
        <p:spPr>
          <a:xfrm>
            <a:off x="686633" y="6544508"/>
            <a:ext cx="5647611" cy="627698"/>
          </a:xfrm>
          <a:prstGeom prst="rect">
            <a:avLst/>
          </a:prstGeom>
          <a:noFill/>
          <a:ln/>
        </p:spPr>
        <p:txBody>
          <a:bodyPr wrap="square" lIns="0" tIns="0" rIns="0" bIns="0" rtlCol="0" anchor="t"/>
          <a:lstStyle/>
          <a:p>
            <a:pPr algn="r" indent="0" marL="0">
              <a:lnSpc>
                <a:spcPts val="2450"/>
              </a:lnSpc>
              <a:buNone/>
            </a:pPr>
            <a:r>
              <a:rPr lang="en-US" sz="1500" dirty="0">
                <a:solidFill>
                  <a:srgbClr val="151617"/>
                </a:solidFill>
                <a:latin typeface="Inconsolata" pitchFamily="34" charset="0"/>
                <a:ea typeface="Inconsolata" pitchFamily="34" charset="-122"/>
                <a:cs typeface="Inconsolata" pitchFamily="34" charset="-120"/>
              </a:rPr>
              <a:t>Export complete audit-ready documentation in multiple formats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algn="l" indent="0" marL="0">
              <a:lnSpc>
                <a:spcPts val="5050"/>
              </a:lnSpc>
              <a:buNone/>
            </a:pPr>
            <a:r>
              <a:rPr lang="en-US" sz="4050" b="1" dirty="0">
                <a:solidFill>
                  <a:srgbClr val="151617"/>
                </a:solidFill>
                <a:latin typeface="Montserrat Black" pitchFamily="34" charset="0"/>
                <a:ea typeface="Montserrat Black" pitchFamily="34" charset="-122"/>
                <a:cs typeface="Montserrat Black" pitchFamily="34" charset="-120"/>
              </a:rPr>
              <a:t>Project Team</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Shape 1"/>
          <p:cNvSpPr/>
          <p:nvPr/>
        </p:nvSpPr>
        <p:spPr>
          <a:xfrm>
            <a:off x="7574280" y="1752481"/>
            <a:ext cx="6342102" cy="2444948"/>
          </a:xfrm>
          <a:prstGeom prst="roundRect">
            <a:avLst>
              <a:gd name="adj" fmla="val 374"/>
            </a:avLst>
          </a:prstGeom>
          <a:solidFill>
            <a:srgbClr val="F8ECE4"/>
          </a:solidFill>
          <a:ln w="22860">
            <a:solidFill>
              <a:srgbClr val="151617"/>
            </a:solidFill>
            <a:prstDash val="solid"/>
          </a:ln>
          <a:effectLst>
            <a:outerShdw sx="100000" sy="100000" kx="0" ky="0" algn="bl" rotWithShape="0" blurRad="0" dist="19050" dir="2700000">
              <a:srgbClr val="151617">
                <a:alpha val="100000"/>
              </a:srgbClr>
            </a:outerShdw>
          </a:effectLst>
        </p:spPr>
      </p:sp>
      <p:sp>
        <p:nvSpPr>
          <p:cNvPr id="5" name="Text 2"/>
          <p:cNvSpPr/>
          <p:nvPr/>
        </p:nvSpPr>
        <p:spPr>
          <a:xfrm>
            <a:off x="7803237" y="1981438"/>
            <a:ext cx="3093006" cy="386596"/>
          </a:xfrm>
          <a:prstGeom prst="rect">
            <a:avLst/>
          </a:prstGeom>
          <a:noFill/>
          <a:ln/>
        </p:spPr>
        <p:txBody>
          <a:bodyPr wrap="none" lIns="0" tIns="0" rIns="0" bIns="0" rtlCol="0" anchor="t"/>
          <a:lstStyle/>
          <a:p>
            <a:pPr algn="l" indent="0" marL="0">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Suresh Babu G</a:t>
            </a:r>
            <a:endParaRPr lang="en-US" sz="2400" dirty="0"/>
          </a:p>
        </p:txBody>
      </p:sp>
      <p:sp>
        <p:nvSpPr>
          <p:cNvPr id="6" name="Text 3"/>
          <p:cNvSpPr/>
          <p:nvPr/>
        </p:nvSpPr>
        <p:spPr>
          <a:xfrm>
            <a:off x="7803237" y="2450425"/>
            <a:ext cx="3818692" cy="322183"/>
          </a:xfrm>
          <a:prstGeom prst="rect">
            <a:avLst/>
          </a:prstGeom>
          <a:noFill/>
          <a:ln/>
        </p:spPr>
        <p:txBody>
          <a:bodyPr wrap="none" lIns="0" tIns="0" rIns="0" bIns="0" rtlCol="0" anchor="t"/>
          <a:lstStyle/>
          <a:p>
            <a:pPr algn="l"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Project Owner &amp; Developer</a:t>
            </a:r>
            <a:endParaRPr lang="en-US" sz="2000" dirty="0"/>
          </a:p>
        </p:txBody>
      </p:sp>
      <p:sp>
        <p:nvSpPr>
          <p:cNvPr id="7" name="Text 4"/>
          <p:cNvSpPr/>
          <p:nvPr/>
        </p:nvSpPr>
        <p:spPr>
          <a:xfrm>
            <a:off x="7803237" y="2978706"/>
            <a:ext cx="5884188" cy="989767"/>
          </a:xfrm>
          <a:prstGeom prst="rect">
            <a:avLst/>
          </a:prstGeom>
          <a:noFill/>
          <a:ln/>
        </p:spPr>
        <p:txBody>
          <a:bodyPr wrap="square" lIns="0" tIns="0" rIns="0" bIns="0" rtlCol="0" anchor="t"/>
          <a:lstStyle/>
          <a:p>
            <a:pPr algn="l"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Technical architect and lead developer driving the vision and implementation of TradeRecon AI's intelligent reconciliation capabilities.</a:t>
            </a:r>
            <a:endParaRPr lang="en-US" sz="1600" dirty="0"/>
          </a:p>
        </p:txBody>
      </p:sp>
      <p:sp>
        <p:nvSpPr>
          <p:cNvPr id="8" name="Shape 5"/>
          <p:cNvSpPr/>
          <p:nvPr/>
        </p:nvSpPr>
        <p:spPr>
          <a:xfrm>
            <a:off x="7574280" y="4403527"/>
            <a:ext cx="6342102" cy="2444948"/>
          </a:xfrm>
          <a:prstGeom prst="roundRect">
            <a:avLst>
              <a:gd name="adj" fmla="val 374"/>
            </a:avLst>
          </a:prstGeom>
          <a:solidFill>
            <a:srgbClr val="F8ECE4"/>
          </a:solidFill>
          <a:ln w="22860">
            <a:solidFill>
              <a:srgbClr val="151617"/>
            </a:solidFill>
            <a:prstDash val="solid"/>
          </a:ln>
          <a:effectLst>
            <a:outerShdw sx="100000" sy="100000" kx="0" ky="0" algn="bl" rotWithShape="0" blurRad="0" dist="19050" dir="2700000">
              <a:srgbClr val="151617">
                <a:alpha val="100000"/>
              </a:srgbClr>
            </a:outerShdw>
          </a:effectLst>
        </p:spPr>
      </p:sp>
      <p:sp>
        <p:nvSpPr>
          <p:cNvPr id="9" name="Text 6"/>
          <p:cNvSpPr/>
          <p:nvPr/>
        </p:nvSpPr>
        <p:spPr>
          <a:xfrm>
            <a:off x="7803237" y="4632484"/>
            <a:ext cx="3335774" cy="386596"/>
          </a:xfrm>
          <a:prstGeom prst="rect">
            <a:avLst/>
          </a:prstGeom>
          <a:noFill/>
          <a:ln/>
        </p:spPr>
        <p:txBody>
          <a:bodyPr wrap="none" lIns="0" tIns="0" rIns="0" bIns="0" rtlCol="0" anchor="t"/>
          <a:lstStyle/>
          <a:p>
            <a:pPr algn="l" indent="0" marL="0">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Ashutosh L. Pandey</a:t>
            </a:r>
            <a:endParaRPr lang="en-US" sz="2400" dirty="0"/>
          </a:p>
        </p:txBody>
      </p:sp>
      <p:sp>
        <p:nvSpPr>
          <p:cNvPr id="10" name="Text 7"/>
          <p:cNvSpPr/>
          <p:nvPr/>
        </p:nvSpPr>
        <p:spPr>
          <a:xfrm>
            <a:off x="7803237" y="5101471"/>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151617"/>
                </a:solidFill>
                <a:latin typeface="Montserrat Black" pitchFamily="34" charset="0"/>
                <a:ea typeface="Montserrat Black" pitchFamily="34" charset="-122"/>
                <a:cs typeface="Montserrat Black" pitchFamily="34" charset="-120"/>
              </a:rPr>
              <a:t>Co-Developer</a:t>
            </a:r>
            <a:endParaRPr lang="en-US" sz="2000" dirty="0"/>
          </a:p>
        </p:txBody>
      </p:sp>
      <p:sp>
        <p:nvSpPr>
          <p:cNvPr id="11" name="Text 8"/>
          <p:cNvSpPr/>
          <p:nvPr/>
        </p:nvSpPr>
        <p:spPr>
          <a:xfrm>
            <a:off x="7803237" y="5629751"/>
            <a:ext cx="5884188" cy="989767"/>
          </a:xfrm>
          <a:prstGeom prst="rect">
            <a:avLst/>
          </a:prstGeom>
          <a:noFill/>
          <a:ln/>
        </p:spPr>
        <p:txBody>
          <a:bodyPr wrap="square" lIns="0" tIns="0" rIns="0" bIns="0" rtlCol="0" anchor="t"/>
          <a:lstStyle/>
          <a:p>
            <a:pPr algn="l" indent="0" marL="0">
              <a:lnSpc>
                <a:spcPts val="2550"/>
              </a:lnSpc>
              <a:buNone/>
            </a:pPr>
            <a:r>
              <a:rPr lang="en-US" sz="1600" dirty="0">
                <a:solidFill>
                  <a:srgbClr val="151617"/>
                </a:solidFill>
                <a:latin typeface="Inconsolata" pitchFamily="34" charset="0"/>
                <a:ea typeface="Inconsolata" pitchFamily="34" charset="-122"/>
                <a:cs typeface="Inconsolata" pitchFamily="34" charset="-120"/>
              </a:rPr>
              <a:t>Core development contributor focusing on system architecture, AI integration, and user experience optimization.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2025-12-05T06:01:37Z</dcterms:created>
  <dcterms:modified xsi:type="dcterms:W3CDTF">2025-12-05T06:01:37Z</dcterms:modified>
</cp:coreProperties>
</file>